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sldIdLst>
    <p:sldId id="256" r:id="rId2"/>
    <p:sldId id="257" r:id="rId3"/>
    <p:sldId id="258" r:id="rId4"/>
    <p:sldId id="259" r:id="rId5"/>
    <p:sldId id="276" r:id="rId6"/>
    <p:sldId id="275" r:id="rId7"/>
    <p:sldId id="277" r:id="rId8"/>
    <p:sldId id="260" r:id="rId9"/>
    <p:sldId id="268" r:id="rId10"/>
    <p:sldId id="295" r:id="rId11"/>
    <p:sldId id="305" r:id="rId12"/>
    <p:sldId id="264" r:id="rId13"/>
    <p:sldId id="269" r:id="rId14"/>
    <p:sldId id="288" r:id="rId15"/>
    <p:sldId id="293" r:id="rId16"/>
    <p:sldId id="294" r:id="rId17"/>
    <p:sldId id="261" r:id="rId18"/>
    <p:sldId id="270" r:id="rId19"/>
    <p:sldId id="304" r:id="rId20"/>
    <p:sldId id="271" r:id="rId21"/>
    <p:sldId id="280" r:id="rId22"/>
    <p:sldId id="272" r:id="rId23"/>
    <p:sldId id="286" r:id="rId24"/>
    <p:sldId id="290" r:id="rId25"/>
    <p:sldId id="291" r:id="rId26"/>
    <p:sldId id="299" r:id="rId27"/>
    <p:sldId id="262" r:id="rId28"/>
    <p:sldId id="281" r:id="rId29"/>
    <p:sldId id="306" r:id="rId30"/>
    <p:sldId id="287" r:id="rId31"/>
    <p:sldId id="307" r:id="rId32"/>
    <p:sldId id="303" r:id="rId33"/>
    <p:sldId id="273"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94136" autoAdjust="0"/>
  </p:normalViewPr>
  <p:slideViewPr>
    <p:cSldViewPr snapToGrid="0">
      <p:cViewPr varScale="1">
        <p:scale>
          <a:sx n="60" d="100"/>
          <a:sy n="60" d="100"/>
        </p:scale>
        <p:origin x="102" y="288"/>
      </p:cViewPr>
      <p:guideLst>
        <p:guide orient="horz" pos="2160"/>
        <p:guide pos="3840"/>
      </p:guideLst>
    </p:cSldViewPr>
  </p:slideViewPr>
  <p:outlineViewPr>
    <p:cViewPr>
      <p:scale>
        <a:sx n="33" d="100"/>
        <a:sy n="33" d="100"/>
      </p:scale>
      <p:origin x="48" y="2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9B896-AB58-4DA5-AD19-26C0CB100A71}" type="datetimeFigureOut">
              <a:rPr lang="en-US" smtClean="0"/>
              <a:t>4/22/2015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D074F-1AA6-4C62-B19A-A5C566B7F8FB}" type="slidenum">
              <a:rPr lang="en-US" smtClean="0"/>
              <a:t>‹#›</a:t>
            </a:fld>
            <a:endParaRPr lang="en-US"/>
          </a:p>
        </p:txBody>
      </p:sp>
    </p:spTree>
    <p:extLst>
      <p:ext uri="{BB962C8B-B14F-4D97-AF65-F5344CB8AC3E}">
        <p14:creationId xmlns:p14="http://schemas.microsoft.com/office/powerpoint/2010/main" val="292970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D074F-1AA6-4C62-B19A-A5C566B7F8FB}" type="slidenum">
              <a:rPr lang="en-US" smtClean="0"/>
              <a:t>23</a:t>
            </a:fld>
            <a:endParaRPr lang="en-US"/>
          </a:p>
        </p:txBody>
      </p:sp>
    </p:spTree>
    <p:extLst>
      <p:ext uri="{BB962C8B-B14F-4D97-AF65-F5344CB8AC3E}">
        <p14:creationId xmlns:p14="http://schemas.microsoft.com/office/powerpoint/2010/main" val="234774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638CEB-AFF9-4E95-8FFC-CE81D758745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4B23-7B3C-4964-847D-C2417824914B}"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38CEB-AFF9-4E95-8FFC-CE81D758745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38CEB-AFF9-4E95-8FFC-CE81D758745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38CEB-AFF9-4E95-8FFC-CE81D758745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38CEB-AFF9-4E95-8FFC-CE81D7587454}"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4B23-7B3C-4964-847D-C2417824914B}"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638CEB-AFF9-4E95-8FFC-CE81D758745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638CEB-AFF9-4E95-8FFC-CE81D7587454}"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14B23-7B3C-4964-847D-C2417824914B}"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38CEB-AFF9-4E95-8FFC-CE81D7587454}"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38CEB-AFF9-4E95-8FFC-CE81D7587454}"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38CEB-AFF9-4E95-8FFC-CE81D758745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4B23-7B3C-4964-847D-C2417824914B}"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38CEB-AFF9-4E95-8FFC-CE81D7587454}"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4B23-7B3C-4964-847D-C241782491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B638CEB-AFF9-4E95-8FFC-CE81D7587454}" type="datetimeFigureOut">
              <a:rPr lang="en-US" smtClean="0"/>
              <a:t>4/22/2015</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C4014B23-7B3C-4964-847D-C241782491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iah\Downloads\10969446_10152671063566476_190406433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773"/>
            <a:ext cx="12192000" cy="7218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US" dirty="0" smtClean="0"/>
              <a:t>P.R.E.S.S. </a:t>
            </a:r>
            <a:br>
              <a:rPr lang="en-US" dirty="0" smtClean="0"/>
            </a:br>
            <a:r>
              <a:rPr lang="en-US" dirty="0" smtClean="0"/>
              <a:t>Pressure Reactive Electronic Solar Stones</a:t>
            </a:r>
            <a:endParaRPr lang="en-US" dirty="0"/>
          </a:p>
        </p:txBody>
      </p:sp>
      <p:sp>
        <p:nvSpPr>
          <p:cNvPr id="3" name="Subtitle 2"/>
          <p:cNvSpPr>
            <a:spLocks noGrp="1"/>
          </p:cNvSpPr>
          <p:nvPr>
            <p:ph type="subTitle" idx="1"/>
          </p:nvPr>
        </p:nvSpPr>
        <p:spPr>
          <a:xfrm>
            <a:off x="1524008" y="3602051"/>
            <a:ext cx="3820887" cy="2156505"/>
          </a:xfrm>
        </p:spPr>
        <p:txBody>
          <a:bodyPr>
            <a:normAutofit lnSpcReduction="10000"/>
          </a:bodyPr>
          <a:lstStyle/>
          <a:p>
            <a:r>
              <a:rPr lang="en-US" dirty="0" smtClean="0"/>
              <a:t>Group # 20</a:t>
            </a:r>
          </a:p>
          <a:p>
            <a:r>
              <a:rPr lang="en-US" dirty="0" smtClean="0"/>
              <a:t>Amanda Ross (EE)</a:t>
            </a:r>
          </a:p>
          <a:p>
            <a:r>
              <a:rPr lang="en-US" dirty="0" smtClean="0"/>
              <a:t>Benjamin Gafoor (EE)</a:t>
            </a:r>
          </a:p>
          <a:p>
            <a:r>
              <a:rPr lang="en-US" dirty="0" smtClean="0"/>
              <a:t>Mariah Kenny (EE)</a:t>
            </a:r>
          </a:p>
          <a:p>
            <a:r>
              <a:rPr lang="en-US" dirty="0" smtClean="0"/>
              <a:t>Phillip Dunlop (EE)</a:t>
            </a:r>
            <a:endParaRPr lang="en-US" dirty="0"/>
          </a:p>
        </p:txBody>
      </p:sp>
      <p:sp>
        <p:nvSpPr>
          <p:cNvPr id="5" name="TextBox 4"/>
          <p:cNvSpPr txBox="1"/>
          <p:nvPr/>
        </p:nvSpPr>
        <p:spPr>
          <a:xfrm>
            <a:off x="5464629" y="3602037"/>
            <a:ext cx="2884715" cy="923330"/>
          </a:xfrm>
          <a:prstGeom prst="rect">
            <a:avLst/>
          </a:prstGeom>
          <a:noFill/>
        </p:spPr>
        <p:txBody>
          <a:bodyPr wrap="square" rtlCol="0">
            <a:spAutoFit/>
          </a:bodyPr>
          <a:lstStyle/>
          <a:p>
            <a:r>
              <a:rPr lang="en-US" dirty="0" smtClean="0"/>
              <a:t>Funded by:</a:t>
            </a:r>
          </a:p>
          <a:p>
            <a:r>
              <a:rPr lang="en-US" dirty="0" err="1" smtClean="0"/>
              <a:t>Leidos</a:t>
            </a:r>
            <a:endParaRPr lang="en-US" dirty="0" smtClean="0"/>
          </a:p>
          <a:p>
            <a:r>
              <a:rPr lang="en-US" dirty="0" smtClean="0"/>
              <a:t>Duke Energy</a:t>
            </a:r>
            <a:endParaRPr lang="en-US" dirty="0"/>
          </a:p>
        </p:txBody>
      </p:sp>
    </p:spTree>
    <p:extLst>
      <p:ext uri="{BB962C8B-B14F-4D97-AF65-F5344CB8AC3E}">
        <p14:creationId xmlns:p14="http://schemas.microsoft.com/office/powerpoint/2010/main" val="42906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533400"/>
            <a:ext cx="10972800" cy="990600"/>
          </a:xfrm>
        </p:spPr>
        <p:txBody>
          <a:bodyPr/>
          <a:lstStyle/>
          <a:p>
            <a:r>
              <a:rPr lang="en-US" dirty="0" smtClean="0"/>
              <a:t>MCU Flow Chart</a:t>
            </a:r>
            <a:endParaRPr lang="en-US" dirty="0"/>
          </a:p>
        </p:txBody>
      </p:sp>
      <p:pic>
        <p:nvPicPr>
          <p:cNvPr id="2" name="Picture 1"/>
          <p:cNvPicPr>
            <a:picLocks noChangeAspect="1"/>
          </p:cNvPicPr>
          <p:nvPr/>
        </p:nvPicPr>
        <p:blipFill>
          <a:blip r:embed="rId2"/>
          <a:stretch>
            <a:fillRect/>
          </a:stretch>
        </p:blipFill>
        <p:spPr>
          <a:xfrm>
            <a:off x="739486" y="1246909"/>
            <a:ext cx="10718223" cy="5431226"/>
          </a:xfrm>
          <a:prstGeom prst="rect">
            <a:avLst/>
          </a:prstGeom>
        </p:spPr>
      </p:pic>
    </p:spTree>
    <p:extLst>
      <p:ext uri="{BB962C8B-B14F-4D97-AF65-F5344CB8AC3E}">
        <p14:creationId xmlns:p14="http://schemas.microsoft.com/office/powerpoint/2010/main" val="109611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Color </a:t>
            </a:r>
            <a:r>
              <a:rPr lang="en-US" dirty="0"/>
              <a:t>G</a:t>
            </a:r>
            <a:r>
              <a:rPr lang="en-US" dirty="0" smtClean="0"/>
              <a:t>enerator</a:t>
            </a:r>
            <a:endParaRPr lang="en-US" dirty="0"/>
          </a:p>
        </p:txBody>
      </p:sp>
      <p:sp>
        <p:nvSpPr>
          <p:cNvPr id="3" name="Content Placeholder 2"/>
          <p:cNvSpPr>
            <a:spLocks noGrp="1"/>
          </p:cNvSpPr>
          <p:nvPr>
            <p:ph idx="1"/>
          </p:nvPr>
        </p:nvSpPr>
        <p:spPr>
          <a:xfrm>
            <a:off x="6108700" y="1600200"/>
            <a:ext cx="5473700" cy="4876800"/>
          </a:xfrm>
        </p:spPr>
        <p:txBody>
          <a:bodyPr>
            <a:normAutofit/>
          </a:bodyPr>
          <a:lstStyle/>
          <a:p>
            <a:r>
              <a:rPr lang="en-US" dirty="0" smtClean="0"/>
              <a:t>Uses two internal clock systems and timer system built into MCU.</a:t>
            </a:r>
          </a:p>
          <a:p>
            <a:r>
              <a:rPr lang="en-US" dirty="0" err="1" smtClean="0"/>
              <a:t>Utilizies</a:t>
            </a:r>
            <a:r>
              <a:rPr lang="en-US" dirty="0" smtClean="0"/>
              <a:t> very-low-frequency Oscillator and digitally controlled oscillator.</a:t>
            </a:r>
          </a:p>
          <a:p>
            <a:r>
              <a:rPr lang="en-US" dirty="0" err="1" smtClean="0"/>
              <a:t>Timer_A</a:t>
            </a:r>
            <a:r>
              <a:rPr lang="en-US" dirty="0" smtClean="0"/>
              <a:t> counts the number of DCO pulses in every VLO clock cycle.</a:t>
            </a:r>
          </a:p>
          <a:p>
            <a:r>
              <a:rPr lang="en-US" dirty="0" smtClean="0"/>
              <a:t>Independent clock sources produce an unpredictable difference.</a:t>
            </a:r>
          </a:p>
          <a:p>
            <a:r>
              <a:rPr lang="en-US" dirty="0" smtClean="0"/>
              <a:t>This difference is used to generate a random number.</a:t>
            </a:r>
          </a:p>
          <a:p>
            <a:r>
              <a:rPr lang="en-US" dirty="0" smtClean="0"/>
              <a:t>The random numbers are put into an array of size 3 to set colors.</a:t>
            </a:r>
            <a:endParaRPr lang="en-US" dirty="0"/>
          </a:p>
        </p:txBody>
      </p:sp>
      <p:pic>
        <p:nvPicPr>
          <p:cNvPr id="5" name="Picture 4"/>
          <p:cNvPicPr>
            <a:picLocks noChangeAspect="1"/>
          </p:cNvPicPr>
          <p:nvPr/>
        </p:nvPicPr>
        <p:blipFill>
          <a:blip r:embed="rId2"/>
          <a:stretch>
            <a:fillRect/>
          </a:stretch>
        </p:blipFill>
        <p:spPr>
          <a:xfrm>
            <a:off x="769475" y="2181346"/>
            <a:ext cx="5143500" cy="2819400"/>
          </a:xfrm>
          <a:prstGeom prst="rect">
            <a:avLst/>
          </a:prstGeom>
        </p:spPr>
      </p:pic>
    </p:spTree>
    <p:extLst>
      <p:ext uri="{BB962C8B-B14F-4D97-AF65-F5344CB8AC3E}">
        <p14:creationId xmlns:p14="http://schemas.microsoft.com/office/powerpoint/2010/main" val="296769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LEDs – </a:t>
            </a:r>
            <a:r>
              <a:rPr lang="en-US" dirty="0" smtClean="0"/>
              <a:t>WS2812B</a:t>
            </a:r>
            <a:endParaRPr lang="en-US" dirty="0"/>
          </a:p>
        </p:txBody>
      </p:sp>
      <p:sp>
        <p:nvSpPr>
          <p:cNvPr id="5" name="Content Placeholder 4"/>
          <p:cNvSpPr>
            <a:spLocks noGrp="1"/>
          </p:cNvSpPr>
          <p:nvPr>
            <p:ph idx="1"/>
          </p:nvPr>
        </p:nvSpPr>
        <p:spPr>
          <a:xfrm>
            <a:off x="540327" y="1627909"/>
            <a:ext cx="5638800" cy="4876800"/>
          </a:xfrm>
        </p:spPr>
        <p:txBody>
          <a:bodyPr/>
          <a:lstStyle/>
          <a:p>
            <a:r>
              <a:rPr lang="en-US" dirty="0"/>
              <a:t>LED with low driving voltage, environmental protection and energy saving, high brightness, </a:t>
            </a:r>
            <a:r>
              <a:rPr lang="en-US" dirty="0" smtClean="0"/>
              <a:t>viewing </a:t>
            </a:r>
            <a:r>
              <a:rPr lang="en-US" dirty="0"/>
              <a:t>angle is large, good consistency, low power, long life and other advantages</a:t>
            </a:r>
            <a:r>
              <a:rPr lang="en-US" dirty="0" smtClean="0"/>
              <a:t>.</a:t>
            </a:r>
          </a:p>
          <a:p>
            <a:r>
              <a:rPr lang="en-US" dirty="0" smtClean="0"/>
              <a:t>Has </a:t>
            </a:r>
            <a:r>
              <a:rPr lang="en-US" dirty="0"/>
              <a:t>LED driver built </a:t>
            </a:r>
            <a:r>
              <a:rPr lang="en-US" dirty="0" smtClean="0"/>
              <a:t>into each individual LED</a:t>
            </a:r>
          </a:p>
          <a:p>
            <a:r>
              <a:rPr lang="en-US" dirty="0" smtClean="0"/>
              <a:t>Comes mounted on </a:t>
            </a:r>
            <a:r>
              <a:rPr lang="en-US" dirty="0" err="1" smtClean="0"/>
              <a:t>flexboard</a:t>
            </a:r>
            <a:r>
              <a:rPr lang="en-US" dirty="0" smtClean="0"/>
              <a:t> PCB</a:t>
            </a:r>
          </a:p>
          <a:p>
            <a:r>
              <a:rPr lang="en-US" dirty="0" smtClean="0"/>
              <a:t>Comes with weatherproof casing</a:t>
            </a:r>
          </a:p>
          <a:p>
            <a:r>
              <a:rPr lang="en-US" dirty="0" smtClean="0"/>
              <a:t>RGB colors gives 16777216 possible colors</a:t>
            </a:r>
          </a:p>
          <a:p>
            <a:endParaRPr lang="en-US"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019" y="955964"/>
            <a:ext cx="3573069" cy="227214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3116" y="3837710"/>
            <a:ext cx="3726873" cy="2452254"/>
          </a:xfrm>
          <a:prstGeom prst="rect">
            <a:avLst/>
          </a:prstGeom>
        </p:spPr>
      </p:pic>
    </p:spTree>
    <p:extLst>
      <p:ext uri="{BB962C8B-B14F-4D97-AF65-F5344CB8AC3E}">
        <p14:creationId xmlns:p14="http://schemas.microsoft.com/office/powerpoint/2010/main" val="333148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461963"/>
            <a:ext cx="6456218" cy="1325562"/>
          </a:xfrm>
        </p:spPr>
        <p:txBody>
          <a:bodyPr>
            <a:normAutofit/>
          </a:bodyPr>
          <a:lstStyle/>
          <a:p>
            <a:r>
              <a:rPr lang="en-US" dirty="0" smtClean="0"/>
              <a:t>WS2812B </a:t>
            </a:r>
            <a:r>
              <a:rPr lang="en-US" dirty="0" smtClean="0"/>
              <a:t>Specifications</a:t>
            </a:r>
            <a:r>
              <a:rPr lang="en-US" dirty="0"/>
              <a:t/>
            </a:r>
            <a:br>
              <a:rPr lang="en-US" dirty="0"/>
            </a:br>
            <a:endParaRPr lang="en-US" dirty="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148817133"/>
              </p:ext>
            </p:extLst>
          </p:nvPr>
        </p:nvGraphicFramePr>
        <p:xfrm>
          <a:off x="193183" y="1663700"/>
          <a:ext cx="5420102" cy="4181657"/>
        </p:xfrm>
        <a:graphic>
          <a:graphicData uri="http://schemas.openxmlformats.org/drawingml/2006/table">
            <a:tbl>
              <a:tblPr firstRow="1" bandRow="1">
                <a:tableStyleId>{D27102A9-8310-4765-A935-A1911B00CA55}</a:tableStyleId>
              </a:tblPr>
              <a:tblGrid>
                <a:gridCol w="2710051"/>
                <a:gridCol w="2710051"/>
              </a:tblGrid>
              <a:tr h="512271">
                <a:tc>
                  <a:txBody>
                    <a:bodyPr/>
                    <a:lstStyle/>
                    <a:p>
                      <a:r>
                        <a:rPr lang="en-US" sz="1800" dirty="0" smtClean="0"/>
                        <a:t>Parameter</a:t>
                      </a:r>
                      <a:endParaRPr lang="en-US" sz="1800" dirty="0"/>
                    </a:p>
                  </a:txBody>
                  <a:tcPr/>
                </a:tc>
                <a:tc>
                  <a:txBody>
                    <a:bodyPr/>
                    <a:lstStyle/>
                    <a:p>
                      <a:r>
                        <a:rPr lang="en-US" sz="1800" dirty="0" smtClean="0"/>
                        <a:t>Rating</a:t>
                      </a:r>
                      <a:endParaRPr lang="en-US" sz="1800" dirty="0"/>
                    </a:p>
                  </a:txBody>
                  <a:tcPr/>
                </a:tc>
              </a:tr>
              <a:tr h="666876">
                <a:tc>
                  <a:txBody>
                    <a:bodyPr/>
                    <a:lstStyle/>
                    <a:p>
                      <a:r>
                        <a:rPr lang="en-US" sz="1800" dirty="0" smtClean="0"/>
                        <a:t>Power Supply Voltage VDD</a:t>
                      </a:r>
                      <a:endParaRPr lang="en-US" sz="1800" dirty="0"/>
                    </a:p>
                  </a:txBody>
                  <a:tcPr/>
                </a:tc>
                <a:tc>
                  <a:txBody>
                    <a:bodyPr/>
                    <a:lstStyle/>
                    <a:p>
                      <a:r>
                        <a:rPr lang="en-US" sz="1800" dirty="0" smtClean="0"/>
                        <a:t>+3.5 - +5V</a:t>
                      </a:r>
                      <a:endParaRPr lang="en-US" sz="1800" dirty="0"/>
                    </a:p>
                  </a:txBody>
                  <a:tcPr/>
                </a:tc>
              </a:tr>
              <a:tr h="472486">
                <a:tc>
                  <a:txBody>
                    <a:bodyPr/>
                    <a:lstStyle/>
                    <a:p>
                      <a:r>
                        <a:rPr lang="en-US" sz="1800" dirty="0" smtClean="0"/>
                        <a:t>Input</a:t>
                      </a:r>
                      <a:r>
                        <a:rPr lang="en-US" sz="1800" baseline="0" dirty="0" smtClean="0"/>
                        <a:t> Voltage</a:t>
                      </a:r>
                      <a:endParaRPr lang="en-US" sz="1800" dirty="0"/>
                    </a:p>
                  </a:txBody>
                  <a:tcPr/>
                </a:tc>
                <a:tc>
                  <a:txBody>
                    <a:bodyPr/>
                    <a:lstStyle/>
                    <a:p>
                      <a:r>
                        <a:rPr lang="en-US" sz="1800" dirty="0" smtClean="0"/>
                        <a:t>-0.5-0.5 V</a:t>
                      </a:r>
                      <a:endParaRPr lang="en-US" sz="1800" dirty="0"/>
                    </a:p>
                  </a:txBody>
                  <a:tcPr/>
                </a:tc>
              </a:tr>
              <a:tr h="472486">
                <a:tc>
                  <a:txBody>
                    <a:bodyPr/>
                    <a:lstStyle/>
                    <a:p>
                      <a:r>
                        <a:rPr lang="en-US" sz="1800" dirty="0" smtClean="0"/>
                        <a:t>Viewing Angle</a:t>
                      </a:r>
                      <a:endParaRPr lang="en-US" sz="1800" dirty="0"/>
                    </a:p>
                  </a:txBody>
                  <a:tcPr/>
                </a:tc>
                <a:tc>
                  <a:txBody>
                    <a:bodyPr/>
                    <a:lstStyle/>
                    <a:p>
                      <a:r>
                        <a:rPr lang="en-US" sz="1800" dirty="0" smtClean="0"/>
                        <a:t>120 degrees</a:t>
                      </a:r>
                      <a:endParaRPr lang="en-US" sz="1800" dirty="0"/>
                    </a:p>
                  </a:txBody>
                  <a:tcPr/>
                </a:tc>
              </a:tr>
              <a:tr h="472486">
                <a:tc>
                  <a:txBody>
                    <a:bodyPr/>
                    <a:lstStyle/>
                    <a:p>
                      <a:r>
                        <a:rPr lang="en-US" sz="1800" dirty="0" smtClean="0"/>
                        <a:t>RGB IC Characteristic</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Intensity + Voltage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a:tc>
              </a:tr>
              <a:tr h="472486">
                <a:tc>
                  <a:txBody>
                    <a:bodyPr/>
                    <a:lstStyle/>
                    <a:p>
                      <a:r>
                        <a:rPr lang="en-US" sz="1800" dirty="0" smtClean="0"/>
                        <a:t>Red</a:t>
                      </a:r>
                      <a:endParaRPr lang="en-US" sz="1800" dirty="0"/>
                    </a:p>
                  </a:txBody>
                  <a:tcPr/>
                </a:tc>
                <a:tc>
                  <a:txBody>
                    <a:bodyPr/>
                    <a:lstStyle/>
                    <a:p>
                      <a:r>
                        <a:rPr lang="en-US" sz="1800" dirty="0" smtClean="0"/>
                        <a:t>390-420 mcd</a:t>
                      </a:r>
                      <a:r>
                        <a:rPr lang="en-US" sz="1800" baseline="0" dirty="0" smtClean="0"/>
                        <a:t>       2-2.2 V</a:t>
                      </a:r>
                      <a:endParaRPr lang="en-US" sz="1800" dirty="0"/>
                    </a:p>
                  </a:txBody>
                  <a:tcPr/>
                </a:tc>
              </a:tr>
              <a:tr h="472486">
                <a:tc>
                  <a:txBody>
                    <a:bodyPr/>
                    <a:lstStyle/>
                    <a:p>
                      <a:r>
                        <a:rPr lang="en-US" sz="1800" dirty="0" smtClean="0"/>
                        <a:t>Green</a:t>
                      </a:r>
                      <a:endParaRPr lang="en-US" sz="1800" dirty="0"/>
                    </a:p>
                  </a:txBody>
                  <a:tcPr/>
                </a:tc>
                <a:tc>
                  <a:txBody>
                    <a:bodyPr/>
                    <a:lstStyle/>
                    <a:p>
                      <a:r>
                        <a:rPr lang="en-US" sz="1800" baseline="0" dirty="0" smtClean="0"/>
                        <a:t>660-720 mcd</a:t>
                      </a:r>
                      <a:r>
                        <a:rPr lang="en-US" sz="1800" dirty="0" smtClean="0"/>
                        <a:t>       3-3.4 V</a:t>
                      </a:r>
                      <a:endParaRPr lang="en-US" sz="1800" dirty="0"/>
                    </a:p>
                  </a:txBody>
                  <a:tcPr/>
                </a:tc>
              </a:tr>
              <a:tr h="472486">
                <a:tc>
                  <a:txBody>
                    <a:bodyPr/>
                    <a:lstStyle/>
                    <a:p>
                      <a:r>
                        <a:rPr lang="en-US" sz="1800" dirty="0" smtClean="0"/>
                        <a:t>Blue</a:t>
                      </a:r>
                      <a:endParaRPr lang="en-US" sz="1800" dirty="0"/>
                    </a:p>
                  </a:txBody>
                  <a:tcPr/>
                </a:tc>
                <a:tc>
                  <a:txBody>
                    <a:bodyPr/>
                    <a:lstStyle/>
                    <a:p>
                      <a:r>
                        <a:rPr lang="en-US" sz="1800" baseline="0" dirty="0" smtClean="0"/>
                        <a:t>180-200 mcd</a:t>
                      </a:r>
                      <a:r>
                        <a:rPr lang="en-US" sz="1800" dirty="0" smtClean="0"/>
                        <a:t>       3-3.4 V</a:t>
                      </a:r>
                      <a:endParaRPr lang="en-US" sz="1800" dirty="0"/>
                    </a:p>
                  </a:txBody>
                  <a:tcPr/>
                </a:tc>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14" t="33451" r="38532" b="36091"/>
          <a:stretch/>
        </p:blipFill>
        <p:spPr bwMode="auto">
          <a:xfrm>
            <a:off x="6910754" y="1331333"/>
            <a:ext cx="3721995" cy="267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23751" y="4003138"/>
            <a:ext cx="6096000" cy="1200329"/>
          </a:xfrm>
          <a:prstGeom prst="rect">
            <a:avLst/>
          </a:prstGeom>
        </p:spPr>
        <p:txBody>
          <a:bodyPr>
            <a:spAutoFit/>
          </a:bodyPr>
          <a:lstStyle/>
          <a:p>
            <a:r>
              <a:rPr lang="en-US" sz="2400" dirty="0" smtClean="0">
                <a:solidFill>
                  <a:srgbClr val="292934"/>
                </a:solidFill>
              </a:rPr>
              <a:t>Each LED takes 8 bits for each primary color for brightness, requiring 24 bits to program </a:t>
            </a:r>
            <a:r>
              <a:rPr lang="en-US" sz="2400" smtClean="0">
                <a:solidFill>
                  <a:srgbClr val="292934"/>
                </a:solidFill>
              </a:rPr>
              <a:t>an individual LED. </a:t>
            </a:r>
            <a:endParaRPr lang="en-US" dirty="0"/>
          </a:p>
        </p:txBody>
      </p:sp>
    </p:spTree>
    <p:extLst>
      <p:ext uri="{BB962C8B-B14F-4D97-AF65-F5344CB8AC3E}">
        <p14:creationId xmlns:p14="http://schemas.microsoft.com/office/powerpoint/2010/main" val="347898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WS2812B </a:t>
            </a:r>
            <a:r>
              <a:rPr lang="en-US" dirty="0" smtClean="0"/>
              <a:t>Specifications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6071834"/>
              </p:ext>
            </p:extLst>
          </p:nvPr>
        </p:nvGraphicFramePr>
        <p:xfrm>
          <a:off x="1597278" y="4252575"/>
          <a:ext cx="8997442" cy="2225040"/>
        </p:xfrm>
        <a:graphic>
          <a:graphicData uri="http://schemas.openxmlformats.org/drawingml/2006/table">
            <a:tbl>
              <a:tblPr firstRow="1" bandRow="1">
                <a:tableStyleId>{D27102A9-8310-4765-A935-A1911B00CA55}</a:tableStyleId>
              </a:tblPr>
              <a:tblGrid>
                <a:gridCol w="2147062"/>
                <a:gridCol w="2786380"/>
                <a:gridCol w="2032000"/>
                <a:gridCol w="2032000"/>
              </a:tblGrid>
              <a:tr h="370840">
                <a:tc>
                  <a:txBody>
                    <a:bodyPr/>
                    <a:lstStyle/>
                    <a:p>
                      <a:r>
                        <a:rPr lang="en-US" dirty="0" smtClean="0"/>
                        <a:t>DATA</a:t>
                      </a:r>
                      <a:r>
                        <a:rPr lang="en-US" baseline="0" dirty="0" smtClean="0"/>
                        <a:t> TRANSFER</a:t>
                      </a:r>
                      <a:endParaRPr lang="en-US" dirty="0"/>
                    </a:p>
                  </a:txBody>
                  <a:tcPr/>
                </a:tc>
                <a:tc>
                  <a:txBody>
                    <a:bodyPr/>
                    <a:lstStyle/>
                    <a:p>
                      <a:r>
                        <a:rPr lang="en-US" dirty="0" smtClean="0"/>
                        <a:t>TH+TL = 1.25 µs</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T0H</a:t>
                      </a:r>
                      <a:endParaRPr lang="en-US" dirty="0"/>
                    </a:p>
                  </a:txBody>
                  <a:tcPr/>
                </a:tc>
                <a:tc>
                  <a:txBody>
                    <a:bodyPr/>
                    <a:lstStyle/>
                    <a:p>
                      <a:r>
                        <a:rPr lang="en-US" dirty="0" smtClean="0"/>
                        <a:t>0 code,</a:t>
                      </a:r>
                      <a:r>
                        <a:rPr lang="en-US" baseline="0" dirty="0" smtClean="0"/>
                        <a:t> high voltage time</a:t>
                      </a:r>
                      <a:endParaRPr lang="en-US" dirty="0"/>
                    </a:p>
                  </a:txBody>
                  <a:tcPr/>
                </a:tc>
                <a:tc>
                  <a:txBody>
                    <a:bodyPr/>
                    <a:lstStyle/>
                    <a:p>
                      <a:r>
                        <a:rPr lang="en-US" dirty="0" smtClean="0"/>
                        <a:t>0.4 µs</a:t>
                      </a:r>
                      <a:endParaRPr lang="en-US" dirty="0"/>
                    </a:p>
                  </a:txBody>
                  <a:tcPr/>
                </a:tc>
                <a:tc>
                  <a:txBody>
                    <a:bodyPr/>
                    <a:lstStyle/>
                    <a:p>
                      <a:r>
                        <a:rPr lang="en-US" dirty="0" smtClean="0"/>
                        <a:t>± 150 ns</a:t>
                      </a:r>
                      <a:endParaRPr lang="en-US" dirty="0"/>
                    </a:p>
                  </a:txBody>
                  <a:tcPr/>
                </a:tc>
              </a:tr>
              <a:tr h="370840">
                <a:tc>
                  <a:txBody>
                    <a:bodyPr/>
                    <a:lstStyle/>
                    <a:p>
                      <a:r>
                        <a:rPr lang="en-US" dirty="0" smtClean="0"/>
                        <a:t>T0L</a:t>
                      </a:r>
                      <a:endParaRPr lang="en-US" dirty="0"/>
                    </a:p>
                  </a:txBody>
                  <a:tcPr/>
                </a:tc>
                <a:tc>
                  <a:txBody>
                    <a:bodyPr/>
                    <a:lstStyle/>
                    <a:p>
                      <a:r>
                        <a:rPr lang="en-US" dirty="0" smtClean="0"/>
                        <a:t>0 code, low voltage time</a:t>
                      </a:r>
                      <a:endParaRPr lang="en-US" dirty="0"/>
                    </a:p>
                  </a:txBody>
                  <a:tcPr/>
                </a:tc>
                <a:tc>
                  <a:txBody>
                    <a:bodyPr/>
                    <a:lstStyle/>
                    <a:p>
                      <a:r>
                        <a:rPr lang="en-US" dirty="0" smtClean="0"/>
                        <a:t>0.85 µs</a:t>
                      </a:r>
                      <a:endParaRPr lang="en-US" dirty="0"/>
                    </a:p>
                  </a:txBody>
                  <a:tcPr/>
                </a:tc>
                <a:tc>
                  <a:txBody>
                    <a:bodyPr/>
                    <a:lstStyle/>
                    <a:p>
                      <a:r>
                        <a:rPr lang="en-US" dirty="0" smtClean="0"/>
                        <a:t>± 150 ns</a:t>
                      </a:r>
                      <a:endParaRPr lang="en-US" dirty="0"/>
                    </a:p>
                  </a:txBody>
                  <a:tcPr/>
                </a:tc>
              </a:tr>
              <a:tr h="370840">
                <a:tc>
                  <a:txBody>
                    <a:bodyPr/>
                    <a:lstStyle/>
                    <a:p>
                      <a:r>
                        <a:rPr lang="en-US" dirty="0" smtClean="0"/>
                        <a:t>T1H</a:t>
                      </a:r>
                      <a:endParaRPr lang="en-US" dirty="0"/>
                    </a:p>
                  </a:txBody>
                  <a:tcPr/>
                </a:tc>
                <a:tc>
                  <a:txBody>
                    <a:bodyPr/>
                    <a:lstStyle/>
                    <a:p>
                      <a:r>
                        <a:rPr lang="en-US" dirty="0" smtClean="0"/>
                        <a:t>1 code, high voltage time</a:t>
                      </a:r>
                      <a:endParaRPr lang="en-US" dirty="0"/>
                    </a:p>
                  </a:txBody>
                  <a:tcPr/>
                </a:tc>
                <a:tc>
                  <a:txBody>
                    <a:bodyPr/>
                    <a:lstStyle/>
                    <a:p>
                      <a:r>
                        <a:rPr lang="en-US" dirty="0" smtClean="0"/>
                        <a:t>0.8 µs</a:t>
                      </a:r>
                      <a:endParaRPr lang="en-US" dirty="0"/>
                    </a:p>
                  </a:txBody>
                  <a:tcPr/>
                </a:tc>
                <a:tc>
                  <a:txBody>
                    <a:bodyPr/>
                    <a:lstStyle/>
                    <a:p>
                      <a:r>
                        <a:rPr lang="en-US" dirty="0" smtClean="0"/>
                        <a:t>± 150 ns</a:t>
                      </a:r>
                      <a:endParaRPr lang="en-US" dirty="0"/>
                    </a:p>
                  </a:txBody>
                  <a:tcPr/>
                </a:tc>
              </a:tr>
              <a:tr h="370840">
                <a:tc>
                  <a:txBody>
                    <a:bodyPr/>
                    <a:lstStyle/>
                    <a:p>
                      <a:r>
                        <a:rPr lang="en-US" dirty="0" smtClean="0"/>
                        <a:t>T1L</a:t>
                      </a:r>
                      <a:endParaRPr lang="en-US" dirty="0"/>
                    </a:p>
                  </a:txBody>
                  <a:tcPr/>
                </a:tc>
                <a:tc>
                  <a:txBody>
                    <a:bodyPr/>
                    <a:lstStyle/>
                    <a:p>
                      <a:r>
                        <a:rPr lang="en-US" dirty="0" smtClean="0"/>
                        <a:t>1 code, high voltage time</a:t>
                      </a:r>
                      <a:endParaRPr lang="en-US" dirty="0"/>
                    </a:p>
                  </a:txBody>
                  <a:tcPr/>
                </a:tc>
                <a:tc>
                  <a:txBody>
                    <a:bodyPr/>
                    <a:lstStyle/>
                    <a:p>
                      <a:r>
                        <a:rPr lang="en-US" dirty="0" smtClean="0"/>
                        <a:t>0.45 µs</a:t>
                      </a:r>
                      <a:endParaRPr lang="en-US" dirty="0"/>
                    </a:p>
                  </a:txBody>
                  <a:tcPr/>
                </a:tc>
                <a:tc>
                  <a:txBody>
                    <a:bodyPr/>
                    <a:lstStyle/>
                    <a:p>
                      <a:r>
                        <a:rPr lang="en-US" dirty="0" smtClean="0"/>
                        <a:t>± 150 ns</a:t>
                      </a:r>
                      <a:endParaRPr lang="en-US" dirty="0"/>
                    </a:p>
                  </a:txBody>
                  <a:tcPr/>
                </a:tc>
              </a:tr>
              <a:tr h="370840">
                <a:tc>
                  <a:txBody>
                    <a:bodyPr/>
                    <a:lstStyle/>
                    <a:p>
                      <a:r>
                        <a:rPr lang="en-US" dirty="0" smtClean="0"/>
                        <a:t>RES</a:t>
                      </a:r>
                      <a:endParaRPr lang="en-US" dirty="0"/>
                    </a:p>
                  </a:txBody>
                  <a:tcPr/>
                </a:tc>
                <a:tc>
                  <a:txBody>
                    <a:bodyPr/>
                    <a:lstStyle/>
                    <a:p>
                      <a:r>
                        <a:rPr lang="en-US" dirty="0" smtClean="0"/>
                        <a:t>Low voltage time</a:t>
                      </a:r>
                      <a:endParaRPr lang="en-US" dirty="0"/>
                    </a:p>
                  </a:txBody>
                  <a:tcPr/>
                </a:tc>
                <a:tc>
                  <a:txBody>
                    <a:bodyPr/>
                    <a:lstStyle/>
                    <a:p>
                      <a:r>
                        <a:rPr lang="en-US" dirty="0" smtClean="0"/>
                        <a:t>Above 50 µs</a:t>
                      </a:r>
                      <a:endParaRPr lang="en-US" dirty="0"/>
                    </a:p>
                  </a:txBody>
                  <a:tcPr/>
                </a:tc>
                <a:tc>
                  <a:txBody>
                    <a:bodyPr/>
                    <a:lstStyle/>
                    <a:p>
                      <a:endParaRPr lang="en-US" dirty="0"/>
                    </a:p>
                  </a:txBody>
                  <a:tcPr/>
                </a:tc>
              </a:tr>
            </a:tbl>
          </a:graphicData>
        </a:graphic>
      </p:graphicFrame>
      <p:pic>
        <p:nvPicPr>
          <p:cNvPr id="7" name="Picture 6"/>
          <p:cNvPicPr>
            <a:picLocks noChangeAspect="1"/>
          </p:cNvPicPr>
          <p:nvPr/>
        </p:nvPicPr>
        <p:blipFill>
          <a:blip r:embed="rId2"/>
          <a:stretch>
            <a:fillRect/>
          </a:stretch>
        </p:blipFill>
        <p:spPr>
          <a:xfrm>
            <a:off x="4567237" y="2015401"/>
            <a:ext cx="3057525" cy="1857375"/>
          </a:xfrm>
          <a:prstGeom prst="rect">
            <a:avLst/>
          </a:prstGeom>
        </p:spPr>
      </p:pic>
    </p:spTree>
    <p:extLst>
      <p:ext uri="{BB962C8B-B14F-4D97-AF65-F5344CB8AC3E}">
        <p14:creationId xmlns:p14="http://schemas.microsoft.com/office/powerpoint/2010/main" val="162921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MCU Output for LEDs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89" y="1524000"/>
            <a:ext cx="5655359" cy="486294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83131056"/>
              </p:ext>
            </p:extLst>
          </p:nvPr>
        </p:nvGraphicFramePr>
        <p:xfrm>
          <a:off x="7772994" y="2452252"/>
          <a:ext cx="2600960" cy="2341420"/>
        </p:xfrm>
        <a:graphic>
          <a:graphicData uri="http://schemas.openxmlformats.org/drawingml/2006/table">
            <a:tbl>
              <a:tblPr firstRow="1" bandRow="1">
                <a:tableStyleId>{D27102A9-8310-4765-A935-A1911B00CA55}</a:tableStyleId>
              </a:tblPr>
              <a:tblGrid>
                <a:gridCol w="1325880"/>
                <a:gridCol w="1275080"/>
              </a:tblGrid>
              <a:tr h="468284">
                <a:tc>
                  <a:txBody>
                    <a:bodyPr/>
                    <a:lstStyle/>
                    <a:p>
                      <a:pPr algn="ctr"/>
                      <a:r>
                        <a:rPr lang="en-US" dirty="0" smtClean="0"/>
                        <a:t>DATA</a:t>
                      </a:r>
                      <a:endParaRPr lang="en-US" dirty="0"/>
                    </a:p>
                  </a:txBody>
                  <a:tcPr/>
                </a:tc>
                <a:tc>
                  <a:txBody>
                    <a:bodyPr/>
                    <a:lstStyle/>
                    <a:p>
                      <a:pPr algn="ctr"/>
                      <a:r>
                        <a:rPr lang="en-US" dirty="0" smtClean="0"/>
                        <a:t>VALUE</a:t>
                      </a:r>
                      <a:endParaRPr lang="en-US" dirty="0"/>
                    </a:p>
                  </a:txBody>
                  <a:tcPr/>
                </a:tc>
              </a:tr>
              <a:tr h="468284">
                <a:tc>
                  <a:txBody>
                    <a:bodyPr/>
                    <a:lstStyle/>
                    <a:p>
                      <a:r>
                        <a:rPr lang="en-US" dirty="0" smtClean="0"/>
                        <a:t>Red</a:t>
                      </a:r>
                      <a:endParaRPr lang="en-US" dirty="0"/>
                    </a:p>
                  </a:txBody>
                  <a:tcPr/>
                </a:tc>
                <a:tc>
                  <a:txBody>
                    <a:bodyPr/>
                    <a:lstStyle/>
                    <a:p>
                      <a:r>
                        <a:rPr lang="en-US" dirty="0" smtClean="0"/>
                        <a:t>0xFF</a:t>
                      </a:r>
                    </a:p>
                  </a:txBody>
                  <a:tcPr/>
                </a:tc>
              </a:tr>
              <a:tr h="468284">
                <a:tc>
                  <a:txBody>
                    <a:bodyPr/>
                    <a:lstStyle/>
                    <a:p>
                      <a:r>
                        <a:rPr lang="en-US" dirty="0" smtClean="0"/>
                        <a:t>Green</a:t>
                      </a:r>
                      <a:endParaRPr lang="en-US" dirty="0"/>
                    </a:p>
                  </a:txBody>
                  <a:tcPr/>
                </a:tc>
                <a:tc>
                  <a:txBody>
                    <a:bodyPr/>
                    <a:lstStyle/>
                    <a:p>
                      <a:r>
                        <a:rPr lang="en-US" dirty="0" smtClean="0"/>
                        <a:t>0x00</a:t>
                      </a:r>
                      <a:endParaRPr lang="en-US" dirty="0"/>
                    </a:p>
                  </a:txBody>
                  <a:tcPr/>
                </a:tc>
              </a:tr>
              <a:tr h="468284">
                <a:tc>
                  <a:txBody>
                    <a:bodyPr/>
                    <a:lstStyle/>
                    <a:p>
                      <a:r>
                        <a:rPr lang="en-US" dirty="0" smtClean="0"/>
                        <a:t>Blue</a:t>
                      </a:r>
                      <a:endParaRPr lang="en-US" dirty="0"/>
                    </a:p>
                  </a:txBody>
                  <a:tcPr/>
                </a:tc>
                <a:tc>
                  <a:txBody>
                    <a:bodyPr/>
                    <a:lstStyle/>
                    <a:p>
                      <a:r>
                        <a:rPr lang="en-US" dirty="0" smtClean="0"/>
                        <a:t>0x00</a:t>
                      </a:r>
                      <a:endParaRPr lang="en-US" dirty="0"/>
                    </a:p>
                  </a:txBody>
                  <a:tcPr/>
                </a:tc>
              </a:tr>
              <a:tr h="468284">
                <a:tc>
                  <a:txBody>
                    <a:bodyPr/>
                    <a:lstStyle/>
                    <a:p>
                      <a:r>
                        <a:rPr lang="en-US" dirty="0" smtClean="0"/>
                        <a:t>Frequency</a:t>
                      </a:r>
                      <a:endParaRPr lang="en-US" dirty="0"/>
                    </a:p>
                  </a:txBody>
                  <a:tcPr/>
                </a:tc>
                <a:tc>
                  <a:txBody>
                    <a:bodyPr/>
                    <a:lstStyle/>
                    <a:p>
                      <a:r>
                        <a:rPr lang="en-US" dirty="0" smtClean="0"/>
                        <a:t>583.1</a:t>
                      </a:r>
                      <a:r>
                        <a:rPr lang="en-US" baseline="0" dirty="0" smtClean="0"/>
                        <a:t> kHz</a:t>
                      </a:r>
                      <a:endParaRPr lang="en-US" dirty="0"/>
                    </a:p>
                  </a:txBody>
                  <a:tcPr/>
                </a:tc>
              </a:tr>
            </a:tbl>
          </a:graphicData>
        </a:graphic>
      </p:graphicFrame>
    </p:spTree>
    <p:extLst>
      <p:ext uri="{BB962C8B-B14F-4D97-AF65-F5344CB8AC3E}">
        <p14:creationId xmlns:p14="http://schemas.microsoft.com/office/powerpoint/2010/main" val="53546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LEDs Inside Stone</a:t>
            </a:r>
            <a:endParaRPr lang="en-US" dirty="0"/>
          </a:p>
        </p:txBody>
      </p:sp>
      <p:pic>
        <p:nvPicPr>
          <p:cNvPr id="2050" name="Picture 2" descr="https://fbcdn-sphotos-f-a.akamaihd.net/hphotos-ak-xap1/v/t1.0-9/10991229_10103887923761462_8620955034075758712_n.jpg?oh=fe46e06e55900a102bee238a23a2d80d&amp;oe=55504489&amp;__gda__=1431761628_292cebca96eb0ee89d05436caf281c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52037"/>
            <a:ext cx="2657963" cy="35439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bcdn-sphotos-d-a.akamaihd.net/hphotos-ak-xfp1/v/t1.0-9/11000280_10103887923791402_2732155065217570094_n.jpg?oh=700bcc119036f934c6f4119fb119c802&amp;oe=5594FA60&amp;__gda__=1430814981_85ead2dfa63f5d7bc379e06b261d26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700" y="2146999"/>
            <a:ext cx="2657963" cy="3543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141961"/>
            <a:ext cx="2658207" cy="35489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6470" y="2149517"/>
            <a:ext cx="2810974" cy="3548989"/>
          </a:xfrm>
          <a:prstGeom prst="rect">
            <a:avLst/>
          </a:prstGeom>
        </p:spPr>
      </p:pic>
    </p:spTree>
    <p:extLst>
      <p:ext uri="{BB962C8B-B14F-4D97-AF65-F5344CB8AC3E}">
        <p14:creationId xmlns:p14="http://schemas.microsoft.com/office/powerpoint/2010/main" val="19503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Power System</a:t>
            </a:r>
            <a:endParaRPr lang="en-US" dirty="0"/>
          </a:p>
        </p:txBody>
      </p:sp>
      <p:sp>
        <p:nvSpPr>
          <p:cNvPr id="8" name="Content Placeholder 7"/>
          <p:cNvSpPr>
            <a:spLocks noGrp="1"/>
          </p:cNvSpPr>
          <p:nvPr>
            <p:ph sz="half" idx="1"/>
          </p:nvPr>
        </p:nvSpPr>
        <p:spPr/>
        <p:txBody>
          <a:bodyPr/>
          <a:lstStyle/>
          <a:p>
            <a:endParaRPr lang="en-US" dirty="0"/>
          </a:p>
          <a:p>
            <a:endParaRPr lang="en-US" dirty="0" smtClean="0"/>
          </a:p>
          <a:p>
            <a:endParaRPr lang="en-US" dirty="0"/>
          </a:p>
          <a:p>
            <a:endParaRPr lang="en-US" dirty="0" smtClean="0"/>
          </a:p>
          <a:p>
            <a:pPr marL="0" indent="0">
              <a:buNone/>
            </a:pPr>
            <a:endParaRPr lang="en-US" dirty="0" smtClean="0"/>
          </a:p>
        </p:txBody>
      </p:sp>
      <p:sp>
        <p:nvSpPr>
          <p:cNvPr id="4" name="Content Placeholder 3"/>
          <p:cNvSpPr>
            <a:spLocks noGrp="1"/>
          </p:cNvSpPr>
          <p:nvPr>
            <p:ph sz="half" idx="2"/>
          </p:nvPr>
        </p:nvSpPr>
        <p:spPr>
          <a:xfrm>
            <a:off x="6197600" y="2258275"/>
            <a:ext cx="5384800" cy="4730281"/>
          </a:xfrm>
        </p:spPr>
        <p:txBody>
          <a:bodyPr/>
          <a:lstStyle/>
          <a:p>
            <a:r>
              <a:rPr lang="en-US" dirty="0" smtClean="0"/>
              <a:t>Solar Panel – Monocrystalline PV Panel</a:t>
            </a:r>
          </a:p>
          <a:p>
            <a:r>
              <a:rPr lang="en-US" dirty="0" smtClean="0"/>
              <a:t>Charge Controller – MPPT Solar Charger using LT3652</a:t>
            </a:r>
          </a:p>
          <a:p>
            <a:r>
              <a:rPr lang="en-US" dirty="0" smtClean="0"/>
              <a:t>Battery – Lithium Ion Battery</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32" r="10266" b="7028"/>
          <a:stretch/>
        </p:blipFill>
        <p:spPr>
          <a:xfrm rot="16200000">
            <a:off x="1577351" y="1023824"/>
            <a:ext cx="3113317" cy="5048819"/>
          </a:xfrm>
          <a:prstGeom prst="rect">
            <a:avLst/>
          </a:prstGeom>
        </p:spPr>
      </p:pic>
    </p:spTree>
    <p:extLst>
      <p:ext uri="{BB962C8B-B14F-4D97-AF65-F5344CB8AC3E}">
        <p14:creationId xmlns:p14="http://schemas.microsoft.com/office/powerpoint/2010/main" val="147824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Panel – Monocrystalline PV Panel</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171880375"/>
              </p:ext>
            </p:extLst>
          </p:nvPr>
        </p:nvGraphicFramePr>
        <p:xfrm>
          <a:off x="609600" y="1673225"/>
          <a:ext cx="5288924" cy="4311028"/>
        </p:xfrm>
        <a:graphic>
          <a:graphicData uri="http://schemas.openxmlformats.org/drawingml/2006/table">
            <a:tbl>
              <a:tblPr firstRow="1" bandRow="1">
                <a:tableStyleId>{D27102A9-8310-4765-A935-A1911B00CA55}</a:tableStyleId>
              </a:tblPr>
              <a:tblGrid>
                <a:gridCol w="2818606"/>
                <a:gridCol w="2470318"/>
              </a:tblGrid>
              <a:tr h="666277">
                <a:tc>
                  <a:txBody>
                    <a:bodyPr/>
                    <a:lstStyle/>
                    <a:p>
                      <a:r>
                        <a:rPr lang="en-US" sz="2400" dirty="0" smtClean="0"/>
                        <a:t>Specifications</a:t>
                      </a:r>
                      <a:endParaRPr lang="en-US" sz="2400" dirty="0"/>
                    </a:p>
                  </a:txBody>
                  <a:tcPr marL="95025" marR="95025"/>
                </a:tc>
                <a:tc>
                  <a:txBody>
                    <a:bodyPr/>
                    <a:lstStyle/>
                    <a:p>
                      <a:endParaRPr lang="en-US" sz="2400" dirty="0"/>
                    </a:p>
                  </a:txBody>
                  <a:tcPr marL="95025" marR="95025"/>
                </a:tc>
              </a:tr>
              <a:tr h="666277">
                <a:tc>
                  <a:txBody>
                    <a:bodyPr/>
                    <a:lstStyle/>
                    <a:p>
                      <a:r>
                        <a:rPr lang="en-US" sz="2400" dirty="0" smtClean="0"/>
                        <a:t>Dimensions</a:t>
                      </a:r>
                      <a:endParaRPr lang="en-US" sz="2400" dirty="0"/>
                    </a:p>
                  </a:txBody>
                  <a:tcPr marL="95025" marR="95025"/>
                </a:tc>
                <a:tc>
                  <a:txBody>
                    <a:bodyPr/>
                    <a:lstStyle/>
                    <a:p>
                      <a:r>
                        <a:rPr lang="en-US" sz="2400" dirty="0" smtClean="0"/>
                        <a:t>7</a:t>
                      </a:r>
                      <a:r>
                        <a:rPr lang="en-US" sz="2400" baseline="0" dirty="0" smtClean="0"/>
                        <a:t> X 4.5 inches</a:t>
                      </a:r>
                      <a:endParaRPr lang="en-US" sz="2400" dirty="0"/>
                    </a:p>
                  </a:txBody>
                  <a:tcPr marL="95025" marR="95025"/>
                </a:tc>
              </a:tr>
              <a:tr h="666277">
                <a:tc>
                  <a:txBody>
                    <a:bodyPr/>
                    <a:lstStyle/>
                    <a:p>
                      <a:r>
                        <a:rPr lang="en-US" sz="2400" dirty="0" smtClean="0"/>
                        <a:t>Open Circuit Voltage</a:t>
                      </a:r>
                      <a:endParaRPr lang="en-US" sz="2400" dirty="0"/>
                    </a:p>
                  </a:txBody>
                  <a:tcPr marL="95025" marR="95025"/>
                </a:tc>
                <a:tc>
                  <a:txBody>
                    <a:bodyPr/>
                    <a:lstStyle/>
                    <a:p>
                      <a:r>
                        <a:rPr lang="en-US" sz="2400" dirty="0" smtClean="0"/>
                        <a:t>8V</a:t>
                      </a:r>
                      <a:endParaRPr lang="en-US" sz="2400" dirty="0"/>
                    </a:p>
                  </a:txBody>
                  <a:tcPr marL="95025" marR="95025"/>
                </a:tc>
              </a:tr>
              <a:tr h="666277">
                <a:tc>
                  <a:txBody>
                    <a:bodyPr/>
                    <a:lstStyle/>
                    <a:p>
                      <a:r>
                        <a:rPr lang="en-US" sz="2400" dirty="0" smtClean="0"/>
                        <a:t>Short Circuit</a:t>
                      </a:r>
                      <a:r>
                        <a:rPr lang="en-US" sz="2400" baseline="0" dirty="0" smtClean="0"/>
                        <a:t> Current</a:t>
                      </a:r>
                      <a:endParaRPr lang="en-US" sz="2400" dirty="0"/>
                    </a:p>
                  </a:txBody>
                  <a:tcPr marL="95025" marR="95025"/>
                </a:tc>
                <a:tc>
                  <a:txBody>
                    <a:bodyPr/>
                    <a:lstStyle/>
                    <a:p>
                      <a:r>
                        <a:rPr lang="en-US" sz="2400" dirty="0" smtClean="0"/>
                        <a:t>310 mA</a:t>
                      </a:r>
                      <a:endParaRPr lang="en-US" sz="2400" dirty="0"/>
                    </a:p>
                  </a:txBody>
                  <a:tcPr marL="95025" marR="95025"/>
                </a:tc>
              </a:tr>
              <a:tr h="666277">
                <a:tc>
                  <a:txBody>
                    <a:bodyPr/>
                    <a:lstStyle/>
                    <a:p>
                      <a:r>
                        <a:rPr lang="en-US" sz="2400" dirty="0" smtClean="0"/>
                        <a:t>Power Supplied</a:t>
                      </a:r>
                      <a:endParaRPr lang="en-US" sz="2400" dirty="0"/>
                    </a:p>
                  </a:txBody>
                  <a:tcPr marL="95025" marR="95025"/>
                </a:tc>
                <a:tc>
                  <a:txBody>
                    <a:bodyPr/>
                    <a:lstStyle/>
                    <a:p>
                      <a:r>
                        <a:rPr lang="en-US" sz="2400" dirty="0" smtClean="0"/>
                        <a:t>2.5 Watts</a:t>
                      </a:r>
                      <a:endParaRPr lang="en-US" sz="2400" dirty="0"/>
                    </a:p>
                  </a:txBody>
                  <a:tcPr marL="95025" marR="95025"/>
                </a:tc>
              </a:tr>
              <a:tr h="666277">
                <a:tc>
                  <a:txBody>
                    <a:bodyPr/>
                    <a:lstStyle/>
                    <a:p>
                      <a:r>
                        <a:rPr lang="en-US" sz="2400" dirty="0" smtClean="0"/>
                        <a:t>Efficiency</a:t>
                      </a:r>
                      <a:endParaRPr lang="en-US" sz="2400" dirty="0"/>
                    </a:p>
                  </a:txBody>
                  <a:tcPr marL="95025" marR="95025"/>
                </a:tc>
                <a:tc>
                  <a:txBody>
                    <a:bodyPr/>
                    <a:lstStyle/>
                    <a:p>
                      <a:r>
                        <a:rPr lang="en-US" sz="2400" dirty="0" smtClean="0"/>
                        <a:t>15-15.2%</a:t>
                      </a:r>
                      <a:endParaRPr lang="en-US" sz="2400" dirty="0"/>
                    </a:p>
                  </a:txBody>
                  <a:tcPr marL="95025" marR="95025"/>
                </a:tc>
              </a:tr>
            </a:tbl>
          </a:graphicData>
        </a:graphic>
      </p:graphicFrame>
      <p:pic>
        <p:nvPicPr>
          <p:cNvPr id="2052" name="Picture 4" descr="https://fbcdn-sphotos-h-a.akamaihd.net/hphotos-ak-xpf1/v/t34.0-12/11008954_937493076263702_1482897396_n.jpg?oh=01dccafaa51a3ac8a52f38ea5c6dd8e7&amp;oe=54E79BFB&amp;__gda__=1424454827_f0e38c851b4df961a926d494d9a14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10" y="2580650"/>
            <a:ext cx="5864751" cy="278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9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MPPT - Maximum Power Point Tracking</a:t>
            </a:r>
            <a:endParaRPr lang="en-US" dirty="0"/>
          </a:p>
        </p:txBody>
      </p:sp>
      <p:sp>
        <p:nvSpPr>
          <p:cNvPr id="3" name="Content Placeholder 2"/>
          <p:cNvSpPr>
            <a:spLocks noGrp="1"/>
          </p:cNvSpPr>
          <p:nvPr>
            <p:ph sz="half" idx="1"/>
          </p:nvPr>
        </p:nvSpPr>
        <p:spPr>
          <a:xfrm>
            <a:off x="609600" y="1673352"/>
            <a:ext cx="10972800" cy="4718304"/>
          </a:xfrm>
        </p:spPr>
        <p:txBody>
          <a:bodyPr>
            <a:normAutofit/>
          </a:bodyPr>
          <a:lstStyle/>
          <a:p>
            <a:r>
              <a:rPr lang="en-US" dirty="0" smtClean="0"/>
              <a:t>MPPT finds the maximum power operating point of the solar panel.</a:t>
            </a:r>
          </a:p>
          <a:p>
            <a:r>
              <a:rPr lang="en-US" dirty="0" smtClean="0"/>
              <a:t>Sweeps the panel periodically and compares it to the operating conditions where maximum power is achieved.</a:t>
            </a:r>
          </a:p>
          <a:p>
            <a:r>
              <a:rPr lang="en-US" dirty="0" smtClean="0"/>
              <a:t>The operating point will continuously waver to ensure it is operating at the panels peak. </a:t>
            </a:r>
          </a:p>
          <a:p>
            <a:r>
              <a:rPr lang="en-US" dirty="0" smtClean="0"/>
              <a:t>The maximum power point can also be set by measuring the power at its highest output. This will then be the set maximum operating point the future inputs will be compared too. </a:t>
            </a:r>
          </a:p>
        </p:txBody>
      </p:sp>
    </p:spTree>
    <p:extLst>
      <p:ext uri="{BB962C8B-B14F-4D97-AF65-F5344CB8AC3E}">
        <p14:creationId xmlns:p14="http://schemas.microsoft.com/office/powerpoint/2010/main" val="2437899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endParaRPr lang="en-US" dirty="0"/>
          </a:p>
        </p:txBody>
      </p:sp>
      <p:sp>
        <p:nvSpPr>
          <p:cNvPr id="3" name="Content Placeholder 2"/>
          <p:cNvSpPr>
            <a:spLocks noGrp="1"/>
          </p:cNvSpPr>
          <p:nvPr>
            <p:ph idx="1"/>
          </p:nvPr>
        </p:nvSpPr>
        <p:spPr>
          <a:xfrm>
            <a:off x="609600" y="1600200"/>
            <a:ext cx="4991528" cy="4876800"/>
          </a:xfrm>
        </p:spPr>
        <p:txBody>
          <a:bodyPr>
            <a:normAutofit/>
          </a:bodyPr>
          <a:lstStyle/>
          <a:p>
            <a:r>
              <a:rPr lang="en-US" sz="2800" dirty="0"/>
              <a:t>P</a:t>
            </a:r>
            <a:r>
              <a:rPr lang="en-US" sz="2800" dirty="0" smtClean="0"/>
              <a:t>rovide the user an easy way to brighten an outdoor pathway</a:t>
            </a:r>
          </a:p>
          <a:p>
            <a:r>
              <a:rPr lang="en-US" sz="2800" dirty="0" smtClean="0"/>
              <a:t>To use renewable energy as a power source specifically solar energy</a:t>
            </a:r>
          </a:p>
          <a:p>
            <a:r>
              <a:rPr lang="en-US" sz="2800" dirty="0" smtClean="0"/>
              <a:t>Design a system that is completely self sustained and easily operated by the user.</a:t>
            </a:r>
          </a:p>
          <a:p>
            <a:endParaRPr lang="en-US" sz="2800" dirty="0" smtClean="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857" y="1695719"/>
            <a:ext cx="6857143" cy="4304762"/>
          </a:xfrm>
          <a:prstGeom prst="rect">
            <a:avLst/>
          </a:prstGeom>
        </p:spPr>
      </p:pic>
    </p:spTree>
    <p:extLst>
      <p:ext uri="{BB962C8B-B14F-4D97-AF65-F5344CB8AC3E}">
        <p14:creationId xmlns:p14="http://schemas.microsoft.com/office/powerpoint/2010/main" val="31401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45" t="29349" r="58749" b="44670"/>
          <a:stretch/>
        </p:blipFill>
        <p:spPr bwMode="auto">
          <a:xfrm>
            <a:off x="7150948" y="1151549"/>
            <a:ext cx="3381568" cy="221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MPPT Charge Controller – LT3652</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LT3652 complete monolithic step-down battery charger using MPPT. </a:t>
            </a:r>
          </a:p>
          <a:p>
            <a:r>
              <a:rPr lang="en-US" dirty="0" smtClean="0"/>
              <a:t>Adjustable input voltage range from 5V – 32V and charge rate up to 2A.</a:t>
            </a:r>
          </a:p>
          <a:p>
            <a:r>
              <a:rPr lang="en-US" dirty="0" smtClean="0"/>
              <a:t>Constant current/voltage output design that is programmed from regulation voltage dividers in the input and output. </a:t>
            </a:r>
          </a:p>
          <a:p>
            <a:r>
              <a:rPr lang="en-US" dirty="0" smtClean="0"/>
              <a:t>The </a:t>
            </a:r>
            <a:r>
              <a:rPr lang="en-US" dirty="0"/>
              <a:t>panel voltage is measured, if input voltage falls below programmed level from regulation </a:t>
            </a:r>
            <a:r>
              <a:rPr lang="en-US" dirty="0" smtClean="0"/>
              <a:t>loops, </a:t>
            </a:r>
            <a:r>
              <a:rPr lang="en-US" dirty="0"/>
              <a:t>the load from the panel is reduced. </a:t>
            </a:r>
          </a:p>
          <a:p>
            <a:endParaRPr lang="en-US" dirty="0" smtClean="0"/>
          </a:p>
          <a:p>
            <a:endParaRPr lang="en-US" dirty="0" smtClean="0"/>
          </a:p>
          <a:p>
            <a:endParaRPr lang="en-US" dirty="0" smtClean="0"/>
          </a:p>
        </p:txBody>
      </p:sp>
      <p:pic>
        <p:nvPicPr>
          <p:cNvPr id="4100" name="Picture 4" descr="https://fbcdn-sphotos-h-a.akamaihd.net/hphotos-ak-xpf1/v/t34.0-12/11008954_937529819593361_1422950486_n.jpg?oh=953f95ff5cfe522c5645af760ee0db57&amp;oe=54E84B10&amp;__gda__=1424456128_da63dab6b6bfbb0ac9605846c5531d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99351">
            <a:off x="7765961" y="3889592"/>
            <a:ext cx="2186547" cy="21643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8295504" y="5700582"/>
            <a:ext cx="1062126" cy="82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78316" y="4315216"/>
            <a:ext cx="0" cy="12947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78316" y="4824092"/>
            <a:ext cx="700216" cy="276999"/>
          </a:xfrm>
          <a:prstGeom prst="rect">
            <a:avLst/>
          </a:prstGeom>
          <a:noFill/>
        </p:spPr>
        <p:txBody>
          <a:bodyPr wrap="square" rtlCol="0">
            <a:spAutoFit/>
          </a:bodyPr>
          <a:lstStyle/>
          <a:p>
            <a:r>
              <a:rPr lang="en-US" sz="1200" dirty="0" smtClean="0"/>
              <a:t>4mm</a:t>
            </a:r>
            <a:endParaRPr lang="en-US" dirty="0"/>
          </a:p>
        </p:txBody>
      </p:sp>
      <p:sp>
        <p:nvSpPr>
          <p:cNvPr id="14" name="TextBox 13"/>
          <p:cNvSpPr txBox="1"/>
          <p:nvPr/>
        </p:nvSpPr>
        <p:spPr>
          <a:xfrm>
            <a:off x="8583827" y="5708820"/>
            <a:ext cx="700216" cy="276999"/>
          </a:xfrm>
          <a:prstGeom prst="rect">
            <a:avLst/>
          </a:prstGeom>
          <a:noFill/>
        </p:spPr>
        <p:txBody>
          <a:bodyPr wrap="square" rtlCol="0">
            <a:spAutoFit/>
          </a:bodyPr>
          <a:lstStyle/>
          <a:p>
            <a:r>
              <a:rPr lang="en-US" sz="1200" dirty="0"/>
              <a:t>3</a:t>
            </a:r>
            <a:r>
              <a:rPr lang="en-US" sz="1200" dirty="0" smtClean="0"/>
              <a:t>mm</a:t>
            </a:r>
            <a:endParaRPr lang="en-US" dirty="0"/>
          </a:p>
        </p:txBody>
      </p:sp>
    </p:spTree>
    <p:extLst>
      <p:ext uri="{BB962C8B-B14F-4D97-AF65-F5344CB8AC3E}">
        <p14:creationId xmlns:p14="http://schemas.microsoft.com/office/powerpoint/2010/main" val="707839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Charge Controller Schematic </a:t>
            </a:r>
            <a:endParaRPr lang="en-US" dirty="0"/>
          </a:p>
        </p:txBody>
      </p:sp>
      <p:pic>
        <p:nvPicPr>
          <p:cNvPr id="2" name="Picture 2" descr="I:\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5233"/>
            <a:ext cx="10640230" cy="507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8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fbcdn-sphotos-h-a.akamaihd.net/hphotos-ak-xpf1/v/t34.0-12/11004266_937526429593700_1868473847_n.jpg?oh=acddc8f665c710215a56549f4cb2ecb5&amp;oe=54E749B8&amp;__gda__=1424512936_46f53632bca293fc04fd0d1ccbea96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014" y="4208420"/>
            <a:ext cx="4354892" cy="2649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Battery – Polymer Lithium Ion Battery </a:t>
            </a:r>
            <a:endParaRPr lang="en-US" dirty="0"/>
          </a:p>
        </p:txBody>
      </p:sp>
      <p:sp>
        <p:nvSpPr>
          <p:cNvPr id="3" name="Content Placeholder 2"/>
          <p:cNvSpPr>
            <a:spLocks noGrp="1"/>
          </p:cNvSpPr>
          <p:nvPr>
            <p:ph sz="half" idx="1"/>
          </p:nvPr>
        </p:nvSpPr>
        <p:spPr/>
        <p:txBody>
          <a:bodyPr>
            <a:normAutofit/>
          </a:bodyPr>
          <a:lstStyle/>
          <a:p>
            <a:r>
              <a:rPr lang="en-US" dirty="0" smtClean="0"/>
              <a:t>Three 2000 </a:t>
            </a:r>
            <a:r>
              <a:rPr lang="en-US" dirty="0" err="1" smtClean="0"/>
              <a:t>mAH</a:t>
            </a:r>
            <a:r>
              <a:rPr lang="en-US" dirty="0" smtClean="0"/>
              <a:t> lithium ion batteries stacked in parallel to increase amount of storage. </a:t>
            </a:r>
          </a:p>
          <a:p>
            <a:r>
              <a:rPr lang="en-US" dirty="0" smtClean="0"/>
              <a:t>Great for extreme weather conditions ranging from -25 to 60 C.</a:t>
            </a:r>
          </a:p>
          <a:p>
            <a:r>
              <a:rPr lang="en-US" dirty="0" smtClean="0"/>
              <a:t>Charged in 4 hours of direct sunlight from solar panel. </a:t>
            </a:r>
          </a:p>
          <a:p>
            <a:r>
              <a:rPr lang="en-US" dirty="0" smtClean="0"/>
              <a:t>Provides power directly to HC-06 Bluetooth Module</a:t>
            </a:r>
          </a:p>
          <a:p>
            <a:endParaRPr lang="en-US" dirty="0" smtClean="0"/>
          </a:p>
          <a:p>
            <a:endParaRPr lang="en-US"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81520442"/>
              </p:ext>
            </p:extLst>
          </p:nvPr>
        </p:nvGraphicFramePr>
        <p:xfrm>
          <a:off x="6197600" y="1673226"/>
          <a:ext cx="4854306" cy="2319225"/>
        </p:xfrm>
        <a:graphic>
          <a:graphicData uri="http://schemas.openxmlformats.org/drawingml/2006/table">
            <a:tbl>
              <a:tblPr firstRow="1" bandRow="1">
                <a:tableStyleId>{5FD0F851-EC5A-4D38-B0AD-8093EC10F338}</a:tableStyleId>
              </a:tblPr>
              <a:tblGrid>
                <a:gridCol w="2427153"/>
                <a:gridCol w="2427153"/>
              </a:tblGrid>
              <a:tr h="463845">
                <a:tc>
                  <a:txBody>
                    <a:bodyPr/>
                    <a:lstStyle/>
                    <a:p>
                      <a:r>
                        <a:rPr lang="en-US" dirty="0" smtClean="0"/>
                        <a:t>Specifications</a:t>
                      </a:r>
                      <a:endParaRPr lang="en-US" dirty="0"/>
                    </a:p>
                  </a:txBody>
                  <a:tcPr marL="95025" marR="95025"/>
                </a:tc>
                <a:tc>
                  <a:txBody>
                    <a:bodyPr/>
                    <a:lstStyle/>
                    <a:p>
                      <a:endParaRPr lang="en-US" dirty="0"/>
                    </a:p>
                  </a:txBody>
                  <a:tcPr marL="95025" marR="95025"/>
                </a:tc>
              </a:tr>
              <a:tr h="463845">
                <a:tc>
                  <a:txBody>
                    <a:bodyPr/>
                    <a:lstStyle/>
                    <a:p>
                      <a:r>
                        <a:rPr lang="en-US" dirty="0" smtClean="0"/>
                        <a:t>Nominal Capacity</a:t>
                      </a:r>
                      <a:endParaRPr lang="en-US" dirty="0"/>
                    </a:p>
                  </a:txBody>
                  <a:tcPr marL="95025" marR="95025"/>
                </a:tc>
                <a:tc>
                  <a:txBody>
                    <a:bodyPr/>
                    <a:lstStyle/>
                    <a:p>
                      <a:r>
                        <a:rPr lang="en-US" dirty="0" smtClean="0"/>
                        <a:t>6 Ah</a:t>
                      </a:r>
                      <a:endParaRPr lang="en-US" dirty="0"/>
                    </a:p>
                  </a:txBody>
                  <a:tcPr marL="95025" marR="95025"/>
                </a:tc>
              </a:tr>
              <a:tr h="463845">
                <a:tc>
                  <a:txBody>
                    <a:bodyPr/>
                    <a:lstStyle/>
                    <a:p>
                      <a:r>
                        <a:rPr lang="en-US" dirty="0" smtClean="0"/>
                        <a:t>Nominal Voltage</a:t>
                      </a:r>
                      <a:endParaRPr lang="en-US" dirty="0"/>
                    </a:p>
                  </a:txBody>
                  <a:tcPr marL="95025" marR="95025"/>
                </a:tc>
                <a:tc>
                  <a:txBody>
                    <a:bodyPr/>
                    <a:lstStyle/>
                    <a:p>
                      <a:r>
                        <a:rPr lang="en-US" dirty="0" smtClean="0"/>
                        <a:t>3.7 V</a:t>
                      </a:r>
                      <a:endParaRPr lang="en-US" dirty="0"/>
                    </a:p>
                  </a:txBody>
                  <a:tcPr marL="95025" marR="95025"/>
                </a:tc>
              </a:tr>
              <a:tr h="463845">
                <a:tc>
                  <a:txBody>
                    <a:bodyPr/>
                    <a:lstStyle/>
                    <a:p>
                      <a:r>
                        <a:rPr lang="en-US" dirty="0" smtClean="0"/>
                        <a:t>Charge voltage</a:t>
                      </a:r>
                      <a:endParaRPr lang="en-US" dirty="0"/>
                    </a:p>
                  </a:txBody>
                  <a:tcPr marL="95025" marR="95025"/>
                </a:tc>
                <a:tc>
                  <a:txBody>
                    <a:bodyPr/>
                    <a:lstStyle/>
                    <a:p>
                      <a:r>
                        <a:rPr lang="en-US" dirty="0" smtClean="0"/>
                        <a:t>4.2 V</a:t>
                      </a:r>
                      <a:endParaRPr lang="en-US" dirty="0"/>
                    </a:p>
                  </a:txBody>
                  <a:tcPr marL="95025" marR="95025"/>
                </a:tc>
              </a:tr>
              <a:tr h="463845">
                <a:tc>
                  <a:txBody>
                    <a:bodyPr/>
                    <a:lstStyle/>
                    <a:p>
                      <a:r>
                        <a:rPr lang="en-US" dirty="0" smtClean="0"/>
                        <a:t>Discharge Current</a:t>
                      </a:r>
                      <a:endParaRPr lang="en-US" dirty="0"/>
                    </a:p>
                  </a:txBody>
                  <a:tcPr marL="95025" marR="95025"/>
                </a:tc>
                <a:tc>
                  <a:txBody>
                    <a:bodyPr/>
                    <a:lstStyle/>
                    <a:p>
                      <a:r>
                        <a:rPr lang="en-US" dirty="0" smtClean="0"/>
                        <a:t>1 A continuous</a:t>
                      </a:r>
                      <a:endParaRPr lang="en-US" baseline="0" dirty="0" smtClean="0"/>
                    </a:p>
                  </a:txBody>
                  <a:tcPr marL="95025" marR="95025"/>
                </a:tc>
              </a:tr>
            </a:tbl>
          </a:graphicData>
        </a:graphic>
      </p:graphicFrame>
      <p:cxnSp>
        <p:nvCxnSpPr>
          <p:cNvPr id="6" name="Straight Arrow Connector 5"/>
          <p:cNvCxnSpPr/>
          <p:nvPr/>
        </p:nvCxnSpPr>
        <p:spPr>
          <a:xfrm flipH="1">
            <a:off x="10643286" y="5552303"/>
            <a:ext cx="8238" cy="5601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96432" y="5436973"/>
            <a:ext cx="1103871" cy="11368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748584" y="6178378"/>
            <a:ext cx="1754659" cy="46131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569146" y="5693889"/>
            <a:ext cx="845751" cy="276999"/>
          </a:xfrm>
          <a:prstGeom prst="rect">
            <a:avLst/>
          </a:prstGeom>
          <a:noFill/>
        </p:spPr>
        <p:txBody>
          <a:bodyPr wrap="square" rtlCol="0">
            <a:spAutoFit/>
          </a:bodyPr>
          <a:lstStyle/>
          <a:p>
            <a:r>
              <a:rPr lang="en-US" sz="1200" dirty="0" smtClean="0"/>
              <a:t>19mm</a:t>
            </a:r>
            <a:endParaRPr lang="en-US" sz="1200" dirty="0"/>
          </a:p>
        </p:txBody>
      </p:sp>
      <p:sp>
        <p:nvSpPr>
          <p:cNvPr id="13" name="TextBox 12"/>
          <p:cNvSpPr txBox="1"/>
          <p:nvPr/>
        </p:nvSpPr>
        <p:spPr>
          <a:xfrm rot="20824752">
            <a:off x="9468424" y="6380798"/>
            <a:ext cx="845751" cy="276999"/>
          </a:xfrm>
          <a:prstGeom prst="rect">
            <a:avLst/>
          </a:prstGeom>
          <a:noFill/>
        </p:spPr>
        <p:txBody>
          <a:bodyPr wrap="square" rtlCol="0">
            <a:spAutoFit/>
          </a:bodyPr>
          <a:lstStyle/>
          <a:p>
            <a:r>
              <a:rPr lang="en-US" sz="1200" dirty="0" smtClean="0"/>
              <a:t>54mm</a:t>
            </a:r>
            <a:endParaRPr lang="en-US" sz="1200" dirty="0"/>
          </a:p>
        </p:txBody>
      </p:sp>
      <p:sp>
        <p:nvSpPr>
          <p:cNvPr id="14" name="TextBox 13"/>
          <p:cNvSpPr txBox="1"/>
          <p:nvPr/>
        </p:nvSpPr>
        <p:spPr>
          <a:xfrm rot="2784129">
            <a:off x="7526780" y="5957142"/>
            <a:ext cx="845751" cy="276999"/>
          </a:xfrm>
          <a:prstGeom prst="rect">
            <a:avLst/>
          </a:prstGeom>
          <a:noFill/>
        </p:spPr>
        <p:txBody>
          <a:bodyPr wrap="square" rtlCol="0">
            <a:spAutoFit/>
          </a:bodyPr>
          <a:lstStyle/>
          <a:p>
            <a:r>
              <a:rPr lang="en-US" sz="1200" dirty="0" smtClean="0"/>
              <a:t>60mm</a:t>
            </a:r>
            <a:endParaRPr lang="en-US" sz="1200" dirty="0"/>
          </a:p>
        </p:txBody>
      </p:sp>
    </p:spTree>
    <p:extLst>
      <p:ext uri="{BB962C8B-B14F-4D97-AF65-F5344CB8AC3E}">
        <p14:creationId xmlns:p14="http://schemas.microsoft.com/office/powerpoint/2010/main" val="1943419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658" y="3928745"/>
            <a:ext cx="8972270" cy="2612263"/>
          </a:xfrm>
          <a:prstGeom prst="rect">
            <a:avLst/>
          </a:prstGeom>
        </p:spPr>
      </p:pic>
      <p:sp>
        <p:nvSpPr>
          <p:cNvPr id="2" name="Title 1"/>
          <p:cNvSpPr>
            <a:spLocks noGrp="1"/>
          </p:cNvSpPr>
          <p:nvPr>
            <p:ph type="title"/>
          </p:nvPr>
        </p:nvSpPr>
        <p:spPr/>
        <p:txBody>
          <a:bodyPr>
            <a:normAutofit/>
          </a:bodyPr>
          <a:lstStyle/>
          <a:p>
            <a:r>
              <a:rPr lang="en-US" dirty="0" smtClean="0"/>
              <a:t>DC – DC Converters </a:t>
            </a:r>
            <a:endParaRPr lang="en-US" dirty="0"/>
          </a:p>
        </p:txBody>
      </p:sp>
      <p:sp>
        <p:nvSpPr>
          <p:cNvPr id="5" name="Content Placeholder 4"/>
          <p:cNvSpPr>
            <a:spLocks noGrp="1"/>
          </p:cNvSpPr>
          <p:nvPr>
            <p:ph sz="half" idx="1"/>
          </p:nvPr>
        </p:nvSpPr>
        <p:spPr/>
        <p:txBody>
          <a:bodyPr/>
          <a:lstStyle/>
          <a:p>
            <a:endParaRPr lang="en-US" dirty="0" smtClean="0"/>
          </a:p>
          <a:p>
            <a:endParaRPr lang="en-US" dirty="0"/>
          </a:p>
        </p:txBody>
      </p:sp>
      <p:sp>
        <p:nvSpPr>
          <p:cNvPr id="4" name="TextBox 3"/>
          <p:cNvSpPr txBox="1"/>
          <p:nvPr/>
        </p:nvSpPr>
        <p:spPr>
          <a:xfrm>
            <a:off x="369207" y="1524000"/>
            <a:ext cx="11250385"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Step 1: TPS61252 Step-Up Boost converter</a:t>
            </a:r>
          </a:p>
          <a:p>
            <a:pPr marL="742950" lvl="1" indent="-285750">
              <a:buFont typeface="Arial" panose="020B0604020202020204" pitchFamily="34" charset="0"/>
              <a:buChar char="•"/>
            </a:pPr>
            <a:r>
              <a:rPr lang="en-US" sz="2800" dirty="0" smtClean="0"/>
              <a:t>The battery inputs 3.9 V and the converter outputs 5 V to 10 WS2812B LEDs lined in series. </a:t>
            </a:r>
          </a:p>
          <a:p>
            <a:pPr marL="285750" indent="-285750">
              <a:buFont typeface="Arial" panose="020B0604020202020204" pitchFamily="34" charset="0"/>
              <a:buChar char="•"/>
            </a:pPr>
            <a:r>
              <a:rPr lang="en-US" sz="2800" dirty="0" smtClean="0"/>
              <a:t>Step 2: TPS71701 Low-dropout Linear Regulator </a:t>
            </a:r>
          </a:p>
          <a:p>
            <a:pPr marL="742950" lvl="1" indent="-285750">
              <a:buFont typeface="Arial" panose="020B0604020202020204" pitchFamily="34" charset="0"/>
              <a:buChar char="•"/>
            </a:pPr>
            <a:r>
              <a:rPr lang="en-US" sz="2800" dirty="0" smtClean="0"/>
              <a:t>Takes in 5 V from the TPS61252 and outputs 3.3 V to the MSP430, and the Force Sensitive Resistor</a:t>
            </a:r>
            <a:r>
              <a:rPr lang="en-US" dirty="0" smtClean="0"/>
              <a:t>. </a:t>
            </a:r>
          </a:p>
          <a:p>
            <a:endParaRPr lang="en-US" dirty="0" smtClean="0"/>
          </a:p>
        </p:txBody>
      </p:sp>
    </p:spTree>
    <p:extLst>
      <p:ext uri="{BB962C8B-B14F-4D97-AF65-F5344CB8AC3E}">
        <p14:creationId xmlns:p14="http://schemas.microsoft.com/office/powerpoint/2010/main" val="162513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Vs. Wi-Fi</a:t>
            </a:r>
            <a:endParaRPr lang="en-US" dirty="0"/>
          </a:p>
        </p:txBody>
      </p:sp>
      <p:sp>
        <p:nvSpPr>
          <p:cNvPr id="3" name="Content Placeholder 2"/>
          <p:cNvSpPr>
            <a:spLocks noGrp="1"/>
          </p:cNvSpPr>
          <p:nvPr>
            <p:ph idx="1"/>
          </p:nvPr>
        </p:nvSpPr>
        <p:spPr/>
        <p:txBody>
          <a:bodyPr/>
          <a:lstStyle/>
          <a:p>
            <a:r>
              <a:rPr lang="en-US" dirty="0" smtClean="0"/>
              <a:t>Decision needed to be made between Wi-Fi and Bluetooth for the wireless communication to the stones. </a:t>
            </a:r>
          </a:p>
          <a:p>
            <a:r>
              <a:rPr lang="en-US" dirty="0" smtClean="0"/>
              <a:t>Wi-Fi has much faster transmission speeds and longer range. However uses much more power and is more complex to implement. </a:t>
            </a:r>
          </a:p>
          <a:p>
            <a:r>
              <a:rPr lang="en-US" dirty="0" smtClean="0"/>
              <a:t>Bluetooth is energy efficient and simpler to utilize. Slower transmission  speeds and shorter range will not be an impact on our project. </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106" y="4432026"/>
            <a:ext cx="2447649" cy="19290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530" y="4406269"/>
            <a:ext cx="1264544" cy="1929063"/>
          </a:xfrm>
          <a:prstGeom prst="rect">
            <a:avLst/>
          </a:prstGeom>
        </p:spPr>
      </p:pic>
    </p:spTree>
    <p:extLst>
      <p:ext uri="{BB962C8B-B14F-4D97-AF65-F5344CB8AC3E}">
        <p14:creationId xmlns:p14="http://schemas.microsoft.com/office/powerpoint/2010/main" val="121365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59130"/>
            <a:ext cx="4259118" cy="3444875"/>
          </a:xfrm>
          <a:prstGeom prst="rect">
            <a:avLst/>
          </a:prstGeom>
        </p:spPr>
      </p:pic>
      <p:sp>
        <p:nvSpPr>
          <p:cNvPr id="2" name="Title 1"/>
          <p:cNvSpPr>
            <a:spLocks noGrp="1"/>
          </p:cNvSpPr>
          <p:nvPr>
            <p:ph type="title"/>
          </p:nvPr>
        </p:nvSpPr>
        <p:spPr/>
        <p:txBody>
          <a:bodyPr/>
          <a:lstStyle/>
          <a:p>
            <a:r>
              <a:rPr lang="en-US" dirty="0" smtClean="0"/>
              <a:t>Bluetooth Module</a:t>
            </a:r>
            <a:endParaRPr lang="en-US" dirty="0"/>
          </a:p>
        </p:txBody>
      </p:sp>
      <p:sp>
        <p:nvSpPr>
          <p:cNvPr id="3" name="Content Placeholder 2"/>
          <p:cNvSpPr>
            <a:spLocks noGrp="1"/>
          </p:cNvSpPr>
          <p:nvPr>
            <p:ph idx="1"/>
          </p:nvPr>
        </p:nvSpPr>
        <p:spPr>
          <a:xfrm>
            <a:off x="609600" y="1600200"/>
            <a:ext cx="4941194" cy="4876800"/>
          </a:xfrm>
        </p:spPr>
        <p:txBody>
          <a:bodyPr/>
          <a:lstStyle/>
          <a:p>
            <a:r>
              <a:rPr lang="en-US" dirty="0" smtClean="0"/>
              <a:t>The Bluetooth module that was chosen was the HC-06.</a:t>
            </a:r>
          </a:p>
          <a:p>
            <a:r>
              <a:rPr lang="en-US" dirty="0" smtClean="0"/>
              <a:t> Low power consumption. </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0446061"/>
              </p:ext>
            </p:extLst>
          </p:nvPr>
        </p:nvGraphicFramePr>
        <p:xfrm>
          <a:off x="5888019" y="1299407"/>
          <a:ext cx="5640946" cy="3938519"/>
        </p:xfrm>
        <a:graphic>
          <a:graphicData uri="http://schemas.openxmlformats.org/drawingml/2006/table">
            <a:tbl>
              <a:tblPr firstRow="1" bandRow="1">
                <a:tableStyleId>{D27102A9-8310-4765-A935-A1911B00CA55}</a:tableStyleId>
              </a:tblPr>
              <a:tblGrid>
                <a:gridCol w="2820473"/>
                <a:gridCol w="2820473"/>
              </a:tblGrid>
              <a:tr h="505327">
                <a:tc>
                  <a:txBody>
                    <a:bodyPr/>
                    <a:lstStyle/>
                    <a:p>
                      <a:r>
                        <a:rPr lang="en-US" dirty="0" smtClean="0"/>
                        <a:t>Specifications</a:t>
                      </a:r>
                      <a:endParaRPr lang="en-US" dirty="0"/>
                    </a:p>
                  </a:txBody>
                  <a:tcPr/>
                </a:tc>
                <a:tc>
                  <a:txBody>
                    <a:bodyPr/>
                    <a:lstStyle/>
                    <a:p>
                      <a:endParaRPr lang="en-US" dirty="0"/>
                    </a:p>
                  </a:txBody>
                  <a:tcPr/>
                </a:tc>
              </a:tr>
              <a:tr h="546579">
                <a:tc>
                  <a:txBody>
                    <a:bodyPr/>
                    <a:lstStyle/>
                    <a:p>
                      <a:r>
                        <a:rPr lang="en-US" dirty="0" smtClean="0"/>
                        <a:t>Bluetooth Standard </a:t>
                      </a:r>
                      <a:endParaRPr lang="en-US" dirty="0"/>
                    </a:p>
                  </a:txBody>
                  <a:tcPr/>
                </a:tc>
                <a:tc>
                  <a:txBody>
                    <a:bodyPr/>
                    <a:lstStyle/>
                    <a:p>
                      <a:r>
                        <a:rPr lang="en-US" dirty="0" smtClean="0"/>
                        <a:t>Version</a:t>
                      </a:r>
                      <a:r>
                        <a:rPr lang="en-US" baseline="0" dirty="0" smtClean="0"/>
                        <a:t> 2.0</a:t>
                      </a:r>
                      <a:endParaRPr lang="en-US" dirty="0"/>
                    </a:p>
                  </a:txBody>
                  <a:tcPr/>
                </a:tc>
              </a:tr>
              <a:tr h="551376">
                <a:tc>
                  <a:txBody>
                    <a:bodyPr/>
                    <a:lstStyle/>
                    <a:p>
                      <a:r>
                        <a:rPr lang="en-US" dirty="0" smtClean="0"/>
                        <a:t>Frequency (GHz)</a:t>
                      </a:r>
                      <a:endParaRPr lang="en-US" dirty="0"/>
                    </a:p>
                  </a:txBody>
                  <a:tcPr/>
                </a:tc>
                <a:tc>
                  <a:txBody>
                    <a:bodyPr/>
                    <a:lstStyle/>
                    <a:p>
                      <a:r>
                        <a:rPr lang="en-US" dirty="0" smtClean="0"/>
                        <a:t>2.4</a:t>
                      </a:r>
                      <a:r>
                        <a:rPr lang="en-US" baseline="0" dirty="0" smtClean="0"/>
                        <a:t> ISM Band</a:t>
                      </a:r>
                      <a:endParaRPr lang="en-US" dirty="0"/>
                    </a:p>
                  </a:txBody>
                  <a:tcPr/>
                </a:tc>
              </a:tr>
              <a:tr h="583808">
                <a:tc>
                  <a:txBody>
                    <a:bodyPr/>
                    <a:lstStyle/>
                    <a:p>
                      <a:r>
                        <a:rPr lang="en-US" dirty="0" smtClean="0"/>
                        <a:t>Connecting Current (mA)</a:t>
                      </a:r>
                      <a:r>
                        <a:rPr lang="en-US" baseline="0" dirty="0" smtClean="0"/>
                        <a:t> </a:t>
                      </a:r>
                      <a:endParaRPr lang="en-US" dirty="0"/>
                    </a:p>
                  </a:txBody>
                  <a:tcPr/>
                </a:tc>
                <a:tc>
                  <a:txBody>
                    <a:bodyPr/>
                    <a:lstStyle/>
                    <a:p>
                      <a:r>
                        <a:rPr lang="en-US" dirty="0" smtClean="0"/>
                        <a:t>35</a:t>
                      </a:r>
                      <a:endParaRPr lang="en-US" dirty="0"/>
                    </a:p>
                  </a:txBody>
                  <a:tcPr/>
                </a:tc>
              </a:tr>
              <a:tr h="551376">
                <a:tc>
                  <a:txBody>
                    <a:bodyPr/>
                    <a:lstStyle/>
                    <a:p>
                      <a:r>
                        <a:rPr lang="en-US" dirty="0" smtClean="0"/>
                        <a:t>Connected</a:t>
                      </a:r>
                      <a:r>
                        <a:rPr lang="en-US" baseline="0" dirty="0" smtClean="0"/>
                        <a:t> Current </a:t>
                      </a:r>
                      <a:r>
                        <a:rPr lang="en-US" dirty="0" smtClean="0"/>
                        <a:t>(mA)</a:t>
                      </a:r>
                      <a:endParaRPr lang="en-US" dirty="0"/>
                    </a:p>
                  </a:txBody>
                  <a:tcPr/>
                </a:tc>
                <a:tc>
                  <a:txBody>
                    <a:bodyPr/>
                    <a:lstStyle/>
                    <a:p>
                      <a:r>
                        <a:rPr lang="en-US" dirty="0" smtClean="0"/>
                        <a:t>8</a:t>
                      </a:r>
                      <a:endParaRPr lang="en-US" dirty="0"/>
                    </a:p>
                  </a:txBody>
                  <a:tcPr/>
                </a:tc>
              </a:tr>
              <a:tr h="616243">
                <a:tc>
                  <a:txBody>
                    <a:bodyPr/>
                    <a:lstStyle/>
                    <a:p>
                      <a:r>
                        <a:rPr lang="en-US" dirty="0" smtClean="0"/>
                        <a:t>Temperature (Celsius)</a:t>
                      </a:r>
                      <a:endParaRPr lang="en-US" dirty="0"/>
                    </a:p>
                  </a:txBody>
                  <a:tcPr/>
                </a:tc>
                <a:tc>
                  <a:txBody>
                    <a:bodyPr/>
                    <a:lstStyle/>
                    <a:p>
                      <a:r>
                        <a:rPr lang="en-US" dirty="0" smtClean="0"/>
                        <a:t>-40 – 105 degrees </a:t>
                      </a:r>
                      <a:endParaRPr lang="en-US" dirty="0"/>
                    </a:p>
                  </a:txBody>
                  <a:tcPr/>
                </a:tc>
              </a:tr>
              <a:tr h="583810">
                <a:tc>
                  <a:txBody>
                    <a:bodyPr/>
                    <a:lstStyle/>
                    <a:p>
                      <a:r>
                        <a:rPr lang="en-US" dirty="0" smtClean="0"/>
                        <a:t>Supply Voltage (V)</a:t>
                      </a:r>
                      <a:endParaRPr lang="en-US" dirty="0"/>
                    </a:p>
                  </a:txBody>
                  <a:tcPr/>
                </a:tc>
                <a:tc>
                  <a:txBody>
                    <a:bodyPr/>
                    <a:lstStyle/>
                    <a:p>
                      <a:r>
                        <a:rPr lang="en-US" dirty="0" smtClean="0"/>
                        <a:t>2.7 – 4.2 V</a:t>
                      </a:r>
                      <a:endParaRPr lang="en-US" dirty="0"/>
                    </a:p>
                  </a:txBody>
                  <a:tcPr/>
                </a:tc>
              </a:tr>
            </a:tbl>
          </a:graphicData>
        </a:graphic>
      </p:graphicFrame>
      <p:cxnSp>
        <p:nvCxnSpPr>
          <p:cNvPr id="7" name="Straight Arrow Connector 6"/>
          <p:cNvCxnSpPr/>
          <p:nvPr/>
        </p:nvCxnSpPr>
        <p:spPr>
          <a:xfrm flipH="1">
            <a:off x="3691286" y="5147677"/>
            <a:ext cx="1087395" cy="12325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 y="4208505"/>
            <a:ext cx="2470597" cy="20955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8601351">
            <a:off x="4156485" y="5594665"/>
            <a:ext cx="1034202" cy="338554"/>
          </a:xfrm>
          <a:prstGeom prst="rect">
            <a:avLst/>
          </a:prstGeom>
          <a:noFill/>
        </p:spPr>
        <p:txBody>
          <a:bodyPr wrap="square" rtlCol="0">
            <a:spAutoFit/>
          </a:bodyPr>
          <a:lstStyle/>
          <a:p>
            <a:r>
              <a:rPr lang="en-US" sz="1600" dirty="0" smtClean="0"/>
              <a:t>0.5 ‘’</a:t>
            </a:r>
            <a:endParaRPr lang="en-US" sz="1600" dirty="0"/>
          </a:p>
        </p:txBody>
      </p:sp>
      <p:sp>
        <p:nvSpPr>
          <p:cNvPr id="11" name="TextBox 10"/>
          <p:cNvSpPr txBox="1"/>
          <p:nvPr/>
        </p:nvSpPr>
        <p:spPr>
          <a:xfrm rot="2407619">
            <a:off x="1148698" y="5402175"/>
            <a:ext cx="1034202" cy="369332"/>
          </a:xfrm>
          <a:prstGeom prst="rect">
            <a:avLst/>
          </a:prstGeom>
          <a:noFill/>
        </p:spPr>
        <p:txBody>
          <a:bodyPr wrap="square" rtlCol="0">
            <a:spAutoFit/>
          </a:bodyPr>
          <a:lstStyle/>
          <a:p>
            <a:r>
              <a:rPr lang="en-US" dirty="0" smtClean="0"/>
              <a:t>1.1 ‘’</a:t>
            </a:r>
            <a:endParaRPr lang="en-US" dirty="0"/>
          </a:p>
        </p:txBody>
      </p:sp>
    </p:spTree>
    <p:extLst>
      <p:ext uri="{BB962C8B-B14F-4D97-AF65-F5344CB8AC3E}">
        <p14:creationId xmlns:p14="http://schemas.microsoft.com/office/powerpoint/2010/main" val="793673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Sensitive Resistor</a:t>
            </a:r>
            <a:endParaRPr lang="en-US" dirty="0"/>
          </a:p>
        </p:txBody>
      </p:sp>
      <p:sp>
        <p:nvSpPr>
          <p:cNvPr id="3" name="Content Placeholder 2"/>
          <p:cNvSpPr>
            <a:spLocks noGrp="1"/>
          </p:cNvSpPr>
          <p:nvPr>
            <p:ph idx="1"/>
          </p:nvPr>
        </p:nvSpPr>
        <p:spPr>
          <a:xfrm>
            <a:off x="330200" y="1498600"/>
            <a:ext cx="7213600" cy="4876800"/>
          </a:xfrm>
        </p:spPr>
        <p:txBody>
          <a:bodyPr>
            <a:normAutofit/>
          </a:bodyPr>
          <a:lstStyle/>
          <a:p>
            <a:pPr marL="0" indent="0">
              <a:buNone/>
            </a:pPr>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5002484"/>
              </p:ext>
            </p:extLst>
          </p:nvPr>
        </p:nvGraphicFramePr>
        <p:xfrm>
          <a:off x="887615" y="1909496"/>
          <a:ext cx="4582160" cy="2590800"/>
        </p:xfrm>
        <a:graphic>
          <a:graphicData uri="http://schemas.openxmlformats.org/drawingml/2006/table">
            <a:tbl>
              <a:tblPr firstRow="1" bandRow="1">
                <a:tableStyleId>{D27102A9-8310-4765-A935-A1911B00CA55}</a:tableStyleId>
              </a:tblPr>
              <a:tblGrid>
                <a:gridCol w="2837180"/>
                <a:gridCol w="1744980"/>
              </a:tblGrid>
              <a:tr h="345440">
                <a:tc>
                  <a:txBody>
                    <a:bodyPr/>
                    <a:lstStyle/>
                    <a:p>
                      <a:pPr algn="ctr"/>
                      <a:r>
                        <a:rPr lang="en-US" dirty="0" smtClean="0"/>
                        <a:t>SPECIFICATION</a:t>
                      </a:r>
                      <a:endParaRPr lang="en-US" dirty="0"/>
                    </a:p>
                  </a:txBody>
                  <a:tcPr/>
                </a:tc>
                <a:tc>
                  <a:txBody>
                    <a:bodyPr/>
                    <a:lstStyle/>
                    <a:p>
                      <a:pPr algn="ctr"/>
                      <a:r>
                        <a:rPr lang="en-US" dirty="0" smtClean="0"/>
                        <a:t>VALUE</a:t>
                      </a:r>
                      <a:endParaRPr lang="en-US" dirty="0"/>
                    </a:p>
                  </a:txBody>
                  <a:tcPr/>
                </a:tc>
              </a:tr>
              <a:tr h="370840">
                <a:tc>
                  <a:txBody>
                    <a:bodyPr/>
                    <a:lstStyle/>
                    <a:p>
                      <a:r>
                        <a:rPr lang="en-US" dirty="0" smtClean="0"/>
                        <a:t>Force Sensitivity Range</a:t>
                      </a:r>
                      <a:endParaRPr lang="en-US" dirty="0"/>
                    </a:p>
                  </a:txBody>
                  <a:tcPr/>
                </a:tc>
                <a:tc>
                  <a:txBody>
                    <a:bodyPr/>
                    <a:lstStyle/>
                    <a:p>
                      <a:r>
                        <a:rPr lang="en-US" dirty="0" smtClean="0"/>
                        <a:t>0.1 – 10,000 N</a:t>
                      </a:r>
                      <a:endParaRPr lang="en-US" dirty="0"/>
                    </a:p>
                  </a:txBody>
                  <a:tcPr/>
                </a:tc>
              </a:tr>
              <a:tr h="370840">
                <a:tc>
                  <a:txBody>
                    <a:bodyPr/>
                    <a:lstStyle/>
                    <a:p>
                      <a:r>
                        <a:rPr lang="en-US" dirty="0" smtClean="0"/>
                        <a:t>Force Resolution</a:t>
                      </a:r>
                      <a:endParaRPr lang="en-US" dirty="0"/>
                    </a:p>
                  </a:txBody>
                  <a:tcPr/>
                </a:tc>
                <a:tc>
                  <a:txBody>
                    <a:bodyPr/>
                    <a:lstStyle/>
                    <a:p>
                      <a:r>
                        <a:rPr lang="en-US" dirty="0" smtClean="0"/>
                        <a:t>Continuous</a:t>
                      </a:r>
                      <a:endParaRPr lang="en-US" dirty="0"/>
                    </a:p>
                  </a:txBody>
                  <a:tcPr/>
                </a:tc>
              </a:tr>
              <a:tr h="370840">
                <a:tc>
                  <a:txBody>
                    <a:bodyPr/>
                    <a:lstStyle/>
                    <a:p>
                      <a:r>
                        <a:rPr lang="en-US" dirty="0" smtClean="0"/>
                        <a:t>Non-Actuated Resistance</a:t>
                      </a:r>
                      <a:endParaRPr lang="en-US" dirty="0"/>
                    </a:p>
                  </a:txBody>
                  <a:tcPr/>
                </a:tc>
                <a:tc>
                  <a:txBody>
                    <a:bodyPr/>
                    <a:lstStyle/>
                    <a:p>
                      <a:r>
                        <a:rPr lang="en-US" dirty="0" smtClean="0"/>
                        <a:t>&gt;10 M</a:t>
                      </a:r>
                      <a:r>
                        <a:rPr lang="el-GR" dirty="0" smtClean="0"/>
                        <a:t>Ω</a:t>
                      </a:r>
                      <a:endParaRPr lang="en-US" dirty="0"/>
                    </a:p>
                  </a:txBody>
                  <a:tcPr/>
                </a:tc>
              </a:tr>
              <a:tr h="370840">
                <a:tc>
                  <a:txBody>
                    <a:bodyPr/>
                    <a:lstStyle/>
                    <a:p>
                      <a:r>
                        <a:rPr lang="en-US" dirty="0" smtClean="0"/>
                        <a:t>Device Rise Time</a:t>
                      </a:r>
                      <a:endParaRPr lang="en-US" dirty="0"/>
                    </a:p>
                  </a:txBody>
                  <a:tcPr/>
                </a:tc>
                <a:tc>
                  <a:txBody>
                    <a:bodyPr/>
                    <a:lstStyle/>
                    <a:p>
                      <a:r>
                        <a:rPr lang="en-US" dirty="0" smtClean="0"/>
                        <a:t>&lt;3 µs</a:t>
                      </a:r>
                      <a:endParaRPr lang="en-US" dirty="0"/>
                    </a:p>
                  </a:txBody>
                  <a:tcPr/>
                </a:tc>
              </a:tr>
              <a:tr h="370840">
                <a:tc>
                  <a:txBody>
                    <a:bodyPr/>
                    <a:lstStyle/>
                    <a:p>
                      <a:r>
                        <a:rPr lang="en-US" dirty="0" smtClean="0"/>
                        <a:t>Number of Actuations</a:t>
                      </a:r>
                      <a:endParaRPr lang="en-US" dirty="0"/>
                    </a:p>
                  </a:txBody>
                  <a:tcPr/>
                </a:tc>
                <a:tc>
                  <a:txBody>
                    <a:bodyPr/>
                    <a:lstStyle/>
                    <a:p>
                      <a:r>
                        <a:rPr lang="en-US" dirty="0" smtClean="0"/>
                        <a:t>10 million</a:t>
                      </a:r>
                      <a:endParaRPr lang="en-US" dirty="0"/>
                    </a:p>
                  </a:txBody>
                  <a:tcPr/>
                </a:tc>
              </a:tr>
              <a:tr h="370840">
                <a:tc>
                  <a:txBody>
                    <a:bodyPr/>
                    <a:lstStyle/>
                    <a:p>
                      <a:r>
                        <a:rPr lang="en-US" dirty="0" smtClean="0"/>
                        <a:t>Sensor Size</a:t>
                      </a:r>
                      <a:endParaRPr lang="en-US" dirty="0"/>
                    </a:p>
                  </a:txBody>
                  <a:tcPr/>
                </a:tc>
                <a:tc>
                  <a:txBody>
                    <a:bodyPr/>
                    <a:lstStyle/>
                    <a:p>
                      <a:r>
                        <a:rPr lang="en-US" dirty="0" smtClean="0"/>
                        <a:t>4 mm</a:t>
                      </a:r>
                      <a:endParaRPr lang="en-US" dirty="0"/>
                    </a:p>
                  </a:txBody>
                  <a:tcPr/>
                </a:tc>
              </a:tr>
            </a:tbl>
          </a:graphicData>
        </a:graphic>
      </p:graphicFrame>
      <p:sp>
        <p:nvSpPr>
          <p:cNvPr id="6" name="TextBox 5"/>
          <p:cNvSpPr txBox="1"/>
          <p:nvPr/>
        </p:nvSpPr>
        <p:spPr>
          <a:xfrm>
            <a:off x="609600" y="1870364"/>
            <a:ext cx="3754582"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844" y="2239696"/>
            <a:ext cx="1271501" cy="2473139"/>
          </a:xfrm>
          <a:prstGeom prst="rect">
            <a:avLst/>
          </a:prstGeom>
        </p:spPr>
      </p:pic>
      <p:sp>
        <p:nvSpPr>
          <p:cNvPr id="8" name="TextBox 7"/>
          <p:cNvSpPr txBox="1"/>
          <p:nvPr/>
        </p:nvSpPr>
        <p:spPr>
          <a:xfrm>
            <a:off x="768386" y="4712834"/>
            <a:ext cx="4987636"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Resistance drops as force increases.</a:t>
            </a:r>
          </a:p>
          <a:p>
            <a:pPr marL="285750" indent="-285750">
              <a:buFont typeface="Arial" panose="020B0604020202020204" pitchFamily="34" charset="0"/>
              <a:buChar char="•"/>
            </a:pPr>
            <a:r>
              <a:rPr lang="en-US" dirty="0" smtClean="0"/>
              <a:t>Using 10 bit ADC on MCU to sense if enough force to light stone.</a:t>
            </a:r>
          </a:p>
          <a:p>
            <a:pPr marL="285750" indent="-285750">
              <a:buFont typeface="Arial" panose="020B0604020202020204" pitchFamily="34" charset="0"/>
              <a:buChar char="•"/>
            </a:pPr>
            <a:r>
              <a:rPr lang="en-US" dirty="0" smtClean="0"/>
              <a:t>Resistor divider is based off of the 3.3 V input from the TPS71701 voltage regulator to produce 0.2 V across the RM resistor. </a:t>
            </a:r>
          </a:p>
          <a:p>
            <a:pPr marL="285750" indent="-285750">
              <a:buFont typeface="Arial" panose="020B0604020202020204" pitchFamily="34" charset="0"/>
              <a:buChar char="•"/>
            </a:pPr>
            <a:r>
              <a:rPr lang="en-US" dirty="0" smtClean="0"/>
              <a:t>Small, compact, and consistent.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335" y="1663158"/>
            <a:ext cx="3019065" cy="3019065"/>
          </a:xfrm>
          <a:prstGeom prst="rect">
            <a:avLst/>
          </a:prstGeom>
        </p:spPr>
      </p:pic>
      <p:cxnSp>
        <p:nvCxnSpPr>
          <p:cNvPr id="9" name="Straight Arrow Connector 8"/>
          <p:cNvCxnSpPr/>
          <p:nvPr/>
        </p:nvCxnSpPr>
        <p:spPr>
          <a:xfrm flipH="1" flipV="1">
            <a:off x="8394701" y="2438400"/>
            <a:ext cx="2120899" cy="20955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833010">
            <a:off x="8890000" y="3365500"/>
            <a:ext cx="850900" cy="369332"/>
          </a:xfrm>
          <a:prstGeom prst="rect">
            <a:avLst/>
          </a:prstGeom>
          <a:noFill/>
        </p:spPr>
        <p:txBody>
          <a:bodyPr wrap="square" rtlCol="0">
            <a:spAutoFit/>
          </a:bodyPr>
          <a:lstStyle/>
          <a:p>
            <a:r>
              <a:rPr lang="en-US" dirty="0" smtClean="0"/>
              <a:t>1.75’’</a:t>
            </a:r>
            <a:endParaRPr lang="en-US" dirty="0"/>
          </a:p>
        </p:txBody>
      </p:sp>
      <p:cxnSp>
        <p:nvCxnSpPr>
          <p:cNvPr id="13" name="Straight Arrow Connector 12"/>
          <p:cNvCxnSpPr/>
          <p:nvPr/>
        </p:nvCxnSpPr>
        <p:spPr>
          <a:xfrm flipV="1">
            <a:off x="11151758" y="4275846"/>
            <a:ext cx="430642" cy="4063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8687806">
            <a:off x="11213521" y="4528168"/>
            <a:ext cx="737756" cy="369332"/>
          </a:xfrm>
          <a:prstGeom prst="rect">
            <a:avLst/>
          </a:prstGeom>
          <a:noFill/>
        </p:spPr>
        <p:txBody>
          <a:bodyPr wrap="square" rtlCol="0">
            <a:spAutoFit/>
          </a:bodyPr>
          <a:lstStyle/>
          <a:p>
            <a:r>
              <a:rPr lang="en-US" dirty="0" smtClean="0"/>
              <a:t>0.28’’</a:t>
            </a:r>
            <a:endParaRPr lang="en-US" dirty="0"/>
          </a:p>
        </p:txBody>
      </p:sp>
    </p:spTree>
    <p:extLst>
      <p:ext uri="{BB962C8B-B14F-4D97-AF65-F5344CB8AC3E}">
        <p14:creationId xmlns:p14="http://schemas.microsoft.com/office/powerpoint/2010/main" val="2089702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09600" y="1600200"/>
            <a:ext cx="8534400" cy="4876800"/>
          </a:xfrm>
        </p:spPr>
        <p:txBody>
          <a:bodyPr/>
          <a:lstStyle/>
          <a:p>
            <a:r>
              <a:rPr lang="en-US" dirty="0" smtClean="0"/>
              <a:t>Mobile application was developed for Android devices. </a:t>
            </a:r>
          </a:p>
          <a:p>
            <a:r>
              <a:rPr lang="en-US" dirty="0" smtClean="0"/>
              <a:t>Primary features </a:t>
            </a:r>
            <a:r>
              <a:rPr lang="en-US" dirty="0"/>
              <a:t>i</a:t>
            </a:r>
            <a:r>
              <a:rPr lang="en-US" dirty="0" smtClean="0"/>
              <a:t>nclude:</a:t>
            </a:r>
          </a:p>
          <a:p>
            <a:pPr lvl="1"/>
            <a:r>
              <a:rPr lang="en-US" dirty="0" smtClean="0"/>
              <a:t>Wirelessly connect to stones using Bluetooth 2.0 technology.</a:t>
            </a:r>
          </a:p>
          <a:p>
            <a:pPr lvl="1"/>
            <a:r>
              <a:rPr lang="en-US" dirty="0" smtClean="0"/>
              <a:t>Once connected be able to manually turn on the stones. </a:t>
            </a:r>
          </a:p>
          <a:p>
            <a:pPr lvl="1"/>
            <a:r>
              <a:rPr lang="en-US" dirty="0" smtClean="0"/>
              <a:t>Change color of stones via custom color tool and premade color swatches. </a:t>
            </a:r>
          </a:p>
          <a:p>
            <a:pPr lvl="1"/>
            <a:r>
              <a:rPr lang="en-US" dirty="0" smtClean="0"/>
              <a:t>Various lighting features including random, chase, strobe, etc. </a:t>
            </a:r>
          </a:p>
          <a:p>
            <a:pPr marL="274320" lvl="1" indent="0">
              <a:buNone/>
            </a:pPr>
            <a:r>
              <a:rPr lang="en-US" dirty="0" smtClean="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239940"/>
            <a:ext cx="2251477" cy="25545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2298" y="1092200"/>
            <a:ext cx="3153613" cy="5606424"/>
          </a:xfrm>
          <a:prstGeom prst="rect">
            <a:avLst/>
          </a:prstGeom>
        </p:spPr>
      </p:pic>
    </p:spTree>
    <p:extLst>
      <p:ext uri="{BB962C8B-B14F-4D97-AF65-F5344CB8AC3E}">
        <p14:creationId xmlns:p14="http://schemas.microsoft.com/office/powerpoint/2010/main" val="1792257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Flow Chart</a:t>
            </a:r>
            <a:endParaRPr lang="en-US" dirty="0"/>
          </a:p>
        </p:txBody>
      </p:sp>
      <p:sp>
        <p:nvSpPr>
          <p:cNvPr id="5" name="TextBox 4"/>
          <p:cNvSpPr txBox="1"/>
          <p:nvPr/>
        </p:nvSpPr>
        <p:spPr>
          <a:xfrm>
            <a:off x="609601" y="1524000"/>
            <a:ext cx="5377716"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Application can either connect to one stone individually or communicate a command to all the stones.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When connected to an individual stone the user can select a color from the color library, create their own using the custom color creation tool, and apply any effect they wish. This custom color will also become the color that is shown when stepped on. </a:t>
            </a:r>
            <a:endParaRPr lang="en-US" dirty="0" smtClean="0"/>
          </a:p>
          <a:p>
            <a:endParaRPr lang="en-US" dirty="0" smtClean="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317" y="635000"/>
            <a:ext cx="6218922" cy="6070600"/>
          </a:xfrm>
          <a:prstGeom prst="rect">
            <a:avLst/>
          </a:prstGeom>
        </p:spPr>
      </p:pic>
    </p:spTree>
    <p:extLst>
      <p:ext uri="{BB962C8B-B14F-4D97-AF65-F5344CB8AC3E}">
        <p14:creationId xmlns:p14="http://schemas.microsoft.com/office/powerpoint/2010/main" val="1524331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Communication </a:t>
            </a:r>
            <a:endParaRPr lang="en-US" dirty="0"/>
          </a:p>
        </p:txBody>
      </p:sp>
      <p:sp>
        <p:nvSpPr>
          <p:cNvPr id="3" name="Content Placeholder 2"/>
          <p:cNvSpPr>
            <a:spLocks noGrp="1"/>
          </p:cNvSpPr>
          <p:nvPr>
            <p:ph idx="1"/>
          </p:nvPr>
        </p:nvSpPr>
        <p:spPr>
          <a:xfrm>
            <a:off x="609600" y="1600200"/>
            <a:ext cx="4902200" cy="4876800"/>
          </a:xfrm>
        </p:spPr>
        <p:txBody>
          <a:bodyPr/>
          <a:lstStyle/>
          <a:p>
            <a:r>
              <a:rPr lang="en-US" dirty="0" smtClean="0"/>
              <a:t> 64 </a:t>
            </a:r>
            <a:r>
              <a:rPr lang="en-US" dirty="0"/>
              <a:t>preprogrammed </a:t>
            </a:r>
            <a:r>
              <a:rPr lang="en-US" dirty="0" smtClean="0"/>
              <a:t>colors displayed in an </a:t>
            </a:r>
            <a:r>
              <a:rPr lang="en-US" dirty="0"/>
              <a:t>eight by eight </a:t>
            </a:r>
            <a:r>
              <a:rPr lang="en-US" dirty="0" smtClean="0"/>
              <a:t>grid. </a:t>
            </a:r>
          </a:p>
          <a:p>
            <a:r>
              <a:rPr lang="en-US" dirty="0" smtClean="0"/>
              <a:t>Each </a:t>
            </a:r>
            <a:r>
              <a:rPr lang="en-US" dirty="0"/>
              <a:t>color has its own unique ASCII code associated with it. </a:t>
            </a:r>
            <a:endParaRPr lang="en-US" dirty="0" smtClean="0"/>
          </a:p>
          <a:p>
            <a:r>
              <a:rPr lang="en-US" dirty="0" smtClean="0"/>
              <a:t>This ASCII is sent over the Bluetooth serial connection to the MCU. A switch statement determines which code to execute based on the ASCII character. </a:t>
            </a:r>
            <a:endParaRPr lang="en-US" dirty="0"/>
          </a:p>
        </p:txBody>
      </p:sp>
      <p:pic>
        <p:nvPicPr>
          <p:cNvPr id="1026" name="Picture 2" descr="Screenshot_2015-04-04-17-49-02"/>
          <p:cNvPicPr>
            <a:picLocks noChangeAspect="1" noChangeArrowheads="1"/>
          </p:cNvPicPr>
          <p:nvPr/>
        </p:nvPicPr>
        <p:blipFill>
          <a:blip r:embed="rId2">
            <a:extLst>
              <a:ext uri="{28A0092B-C50C-407E-A947-70E740481C1C}">
                <a14:useLocalDpi xmlns:a14="http://schemas.microsoft.com/office/drawing/2010/main" val="0"/>
              </a:ext>
            </a:extLst>
          </a:blip>
          <a:srcRect t="36134" b="13791"/>
          <a:stretch>
            <a:fillRect/>
          </a:stretch>
        </p:blipFill>
        <p:spPr bwMode="auto">
          <a:xfrm>
            <a:off x="6342062" y="1795463"/>
            <a:ext cx="4661693"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36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3" name="Content Placeholder 2"/>
          <p:cNvSpPr>
            <a:spLocks noGrp="1"/>
          </p:cNvSpPr>
          <p:nvPr>
            <p:ph idx="1"/>
          </p:nvPr>
        </p:nvSpPr>
        <p:spPr/>
        <p:txBody>
          <a:bodyPr/>
          <a:lstStyle/>
          <a:p>
            <a:r>
              <a:rPr lang="en-US" dirty="0" smtClean="0"/>
              <a:t>Each </a:t>
            </a:r>
            <a:r>
              <a:rPr lang="en-US" dirty="0"/>
              <a:t>s</a:t>
            </a:r>
            <a:r>
              <a:rPr lang="en-US" dirty="0" smtClean="0"/>
              <a:t>tone structure should be able to hold up to 215 </a:t>
            </a:r>
            <a:r>
              <a:rPr lang="en-US" dirty="0" err="1" smtClean="0"/>
              <a:t>lbs</a:t>
            </a:r>
            <a:r>
              <a:rPr lang="en-US" dirty="0" smtClean="0"/>
              <a:t> and be completely weather proof.</a:t>
            </a:r>
          </a:p>
          <a:p>
            <a:r>
              <a:rPr lang="en-US" dirty="0" smtClean="0"/>
              <a:t>Stones will be activated by change in pressure or phone application</a:t>
            </a:r>
          </a:p>
          <a:p>
            <a:r>
              <a:rPr lang="en-US" dirty="0"/>
              <a:t>A</a:t>
            </a:r>
            <a:r>
              <a:rPr lang="en-US" dirty="0" smtClean="0"/>
              <a:t>ll power obtained by solar energy</a:t>
            </a:r>
          </a:p>
          <a:p>
            <a:r>
              <a:rPr lang="en-US" dirty="0" smtClean="0"/>
              <a:t>Wireless communication via Bluetooth</a:t>
            </a:r>
          </a:p>
          <a:p>
            <a:r>
              <a:rPr lang="en-US" dirty="0" smtClean="0"/>
              <a:t>Phone application to be available on Android Devices</a:t>
            </a:r>
          </a:p>
          <a:p>
            <a:pPr marL="0"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912552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Board Schematic</a:t>
            </a:r>
            <a:endParaRPr lang="en-US" dirty="0"/>
          </a:p>
        </p:txBody>
      </p:sp>
      <p:pic>
        <p:nvPicPr>
          <p:cNvPr id="5" name="Picture 4"/>
          <p:cNvPicPr>
            <a:picLocks noChangeAspect="1"/>
          </p:cNvPicPr>
          <p:nvPr/>
        </p:nvPicPr>
        <p:blipFill>
          <a:blip r:embed="rId2"/>
          <a:stretch>
            <a:fillRect/>
          </a:stretch>
        </p:blipFill>
        <p:spPr>
          <a:xfrm>
            <a:off x="218791" y="1348220"/>
            <a:ext cx="11563350" cy="5267325"/>
          </a:xfrm>
          <a:prstGeom prst="rect">
            <a:avLst/>
          </a:prstGeom>
        </p:spPr>
      </p:pic>
    </p:spTree>
    <p:extLst>
      <p:ext uri="{BB962C8B-B14F-4D97-AF65-F5344CB8AC3E}">
        <p14:creationId xmlns:p14="http://schemas.microsoft.com/office/powerpoint/2010/main" val="943482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Integration</a:t>
            </a:r>
            <a:endParaRPr lang="en-US" dirty="0"/>
          </a:p>
        </p:txBody>
      </p:sp>
      <p:sp>
        <p:nvSpPr>
          <p:cNvPr id="3" name="Content Placeholder 2"/>
          <p:cNvSpPr>
            <a:spLocks noGrp="1"/>
          </p:cNvSpPr>
          <p:nvPr>
            <p:ph idx="1"/>
          </p:nvPr>
        </p:nvSpPr>
        <p:spPr>
          <a:xfrm>
            <a:off x="349893" y="1697182"/>
            <a:ext cx="5891285" cy="4876800"/>
          </a:xfrm>
        </p:spPr>
        <p:txBody>
          <a:bodyPr/>
          <a:lstStyle/>
          <a:p>
            <a:r>
              <a:rPr lang="en-US" dirty="0" smtClean="0"/>
              <a:t>Main PCB board:</a:t>
            </a:r>
          </a:p>
          <a:p>
            <a:pPr lvl="1"/>
            <a:r>
              <a:rPr lang="en-US" dirty="0" smtClean="0"/>
              <a:t>Charge Controller to send voltage from panel to battery.</a:t>
            </a:r>
          </a:p>
          <a:p>
            <a:pPr lvl="1"/>
            <a:r>
              <a:rPr lang="en-US" dirty="0" smtClean="0"/>
              <a:t>MCU and JTAG interface.</a:t>
            </a:r>
          </a:p>
          <a:p>
            <a:pPr lvl="1"/>
            <a:r>
              <a:rPr lang="en-US" dirty="0" smtClean="0"/>
              <a:t>Bluetooth and FSR inputs &amp; outputs to LEDs.</a:t>
            </a:r>
          </a:p>
          <a:p>
            <a:pPr lvl="1"/>
            <a:endParaRPr lang="en-US" dirty="0"/>
          </a:p>
        </p:txBody>
      </p:sp>
      <p:sp>
        <p:nvSpPr>
          <p:cNvPr id="4" name="Content Placeholder 2"/>
          <p:cNvSpPr txBox="1">
            <a:spLocks/>
          </p:cNvSpPr>
          <p:nvPr/>
        </p:nvSpPr>
        <p:spPr>
          <a:xfrm>
            <a:off x="6289342" y="1773382"/>
            <a:ext cx="5468201"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Voltage Regulation Board:</a:t>
            </a:r>
          </a:p>
          <a:p>
            <a:pPr lvl="1"/>
            <a:r>
              <a:rPr lang="en-US" dirty="0" smtClean="0"/>
              <a:t>Step up boost converter for 4V input to 5V output for LEDs and Bluetooth.</a:t>
            </a:r>
          </a:p>
          <a:p>
            <a:pPr lvl="1"/>
            <a:r>
              <a:rPr lang="en-US" dirty="0" smtClean="0"/>
              <a:t>Low dropout linear regulator for 3.3V output for other circuit components.</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378" y="3807932"/>
            <a:ext cx="3718238" cy="2654490"/>
          </a:xfrm>
          <a:prstGeom prst="rect">
            <a:avLst/>
          </a:prstGeom>
        </p:spPr>
      </p:pic>
      <p:pic>
        <p:nvPicPr>
          <p:cNvPr id="6" name="Picture 5"/>
          <p:cNvPicPr>
            <a:picLocks noChangeAspect="1"/>
          </p:cNvPicPr>
          <p:nvPr/>
        </p:nvPicPr>
        <p:blipFill>
          <a:blip r:embed="rId3"/>
          <a:stretch>
            <a:fillRect/>
          </a:stretch>
        </p:blipFill>
        <p:spPr>
          <a:xfrm>
            <a:off x="7173718" y="3794077"/>
            <a:ext cx="3699448" cy="2654490"/>
          </a:xfrm>
          <a:prstGeom prst="rect">
            <a:avLst/>
          </a:prstGeom>
        </p:spPr>
      </p:pic>
    </p:spTree>
    <p:extLst>
      <p:ext uri="{BB962C8B-B14F-4D97-AF65-F5344CB8AC3E}">
        <p14:creationId xmlns:p14="http://schemas.microsoft.com/office/powerpoint/2010/main" val="2738512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18134783"/>
              </p:ext>
            </p:extLst>
          </p:nvPr>
        </p:nvGraphicFramePr>
        <p:xfrm>
          <a:off x="609600" y="1790930"/>
          <a:ext cx="5220100" cy="4546243"/>
        </p:xfrm>
        <a:graphic>
          <a:graphicData uri="http://schemas.openxmlformats.org/drawingml/2006/table">
            <a:tbl>
              <a:tblPr firstRow="1" bandRow="1">
                <a:tableStyleId>{D27102A9-8310-4765-A935-A1911B00CA55}</a:tableStyleId>
              </a:tblPr>
              <a:tblGrid>
                <a:gridCol w="4165955"/>
                <a:gridCol w="1054145"/>
              </a:tblGrid>
              <a:tr h="349711">
                <a:tc gridSpan="2">
                  <a:txBody>
                    <a:bodyPr/>
                    <a:lstStyle/>
                    <a:p>
                      <a:pPr algn="ctr" fontAlgn="b"/>
                      <a:r>
                        <a:rPr lang="en-US" sz="1400" u="none" strike="noStrike" dirty="0" smtClean="0">
                          <a:effectLst/>
                        </a:rPr>
                        <a:t>Purchased</a:t>
                      </a:r>
                      <a:endParaRPr lang="en-US" sz="1400" b="1" i="0" u="none" strike="noStrike" dirty="0">
                        <a:solidFill>
                          <a:srgbClr val="000000"/>
                        </a:solidFill>
                        <a:effectLst/>
                        <a:latin typeface="Calibri"/>
                      </a:endParaRPr>
                    </a:p>
                  </a:txBody>
                  <a:tcPr marL="9525" marR="9525" marT="9525" marB="0" anchor="b"/>
                </a:tc>
                <a:tc hMerge="1">
                  <a:txBody>
                    <a:bodyPr/>
                    <a:lstStyle/>
                    <a:p>
                      <a:endParaRPr lang="en-US"/>
                    </a:p>
                  </a:txBody>
                  <a:tcPr/>
                </a:tc>
              </a:tr>
              <a:tr h="349711">
                <a:tc>
                  <a:txBody>
                    <a:bodyPr/>
                    <a:lstStyle/>
                    <a:p>
                      <a:pPr algn="l" fontAlgn="b"/>
                      <a:r>
                        <a:rPr lang="en-US" sz="1400" i="1" u="sng" strike="noStrike" dirty="0">
                          <a:effectLst/>
                        </a:rPr>
                        <a:t>Item Category</a:t>
                      </a:r>
                      <a:endParaRPr lang="en-US" sz="1400" b="0" i="1" u="sng" strike="noStrike" dirty="0">
                        <a:solidFill>
                          <a:srgbClr val="000000"/>
                        </a:solidFill>
                        <a:effectLst/>
                        <a:latin typeface="Calibri"/>
                      </a:endParaRPr>
                    </a:p>
                  </a:txBody>
                  <a:tcPr marL="9525" marR="9525" marT="9525" marB="0" anchor="b"/>
                </a:tc>
                <a:tc>
                  <a:txBody>
                    <a:bodyPr/>
                    <a:lstStyle/>
                    <a:p>
                      <a:pPr algn="ctr" fontAlgn="b"/>
                      <a:r>
                        <a:rPr lang="en-US" sz="1400" i="1" u="sng" strike="noStrike" dirty="0">
                          <a:effectLst/>
                        </a:rPr>
                        <a:t> Cost </a:t>
                      </a:r>
                      <a:endParaRPr lang="en-US" sz="1400" b="0" i="1" u="sng" strike="noStrike" dirty="0">
                        <a:solidFill>
                          <a:srgbClr val="000000"/>
                        </a:solidFill>
                        <a:effectLst/>
                        <a:latin typeface="Calibri"/>
                      </a:endParaRPr>
                    </a:p>
                  </a:txBody>
                  <a:tcPr marL="9525" marR="9525" marT="9525" marB="0" anchor="b"/>
                </a:tc>
              </a:tr>
              <a:tr h="349711">
                <a:tc>
                  <a:txBody>
                    <a:bodyPr/>
                    <a:lstStyle/>
                    <a:p>
                      <a:pPr algn="l" fontAlgn="b"/>
                      <a:r>
                        <a:rPr lang="en-US" sz="1400" u="none" strike="noStrike" dirty="0">
                          <a:effectLst/>
                        </a:rPr>
                        <a:t>Solar </a:t>
                      </a:r>
                      <a:r>
                        <a:rPr lang="en-US" sz="1400" u="none" strike="noStrike" dirty="0" smtClean="0">
                          <a:effectLst/>
                        </a:rPr>
                        <a:t>power</a:t>
                      </a:r>
                      <a:r>
                        <a:rPr lang="en-US" sz="1400" u="none" strike="noStrike" baseline="0" dirty="0" smtClean="0">
                          <a:effectLst/>
                        </a:rPr>
                        <a:t> and charge controller materials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556.44 </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Structure materials: wood,</a:t>
                      </a:r>
                      <a:r>
                        <a:rPr lang="en-US" sz="1400" b="0" i="0" u="none" strike="noStrike" baseline="0" dirty="0" smtClean="0">
                          <a:solidFill>
                            <a:schemeClr val="tx1"/>
                          </a:solidFill>
                          <a:effectLst/>
                          <a:latin typeface="+mn-lt"/>
                        </a:rPr>
                        <a:t> screws, </a:t>
                      </a:r>
                      <a:r>
                        <a:rPr lang="en-US" sz="1400" b="0" i="0" u="none" strike="noStrike" baseline="0" dirty="0" err="1" smtClean="0">
                          <a:solidFill>
                            <a:schemeClr val="tx1"/>
                          </a:solidFill>
                          <a:effectLst/>
                          <a:latin typeface="+mn-lt"/>
                        </a:rPr>
                        <a:t>plexiglas</a:t>
                      </a:r>
                      <a:r>
                        <a:rPr lang="en-US" sz="1400" b="0" i="0" u="none" strike="noStrike" baseline="0" dirty="0" smtClean="0">
                          <a:solidFill>
                            <a:schemeClr val="tx1"/>
                          </a:solidFill>
                          <a:effectLst/>
                          <a:latin typeface="+mn-lt"/>
                        </a:rPr>
                        <a:t> etc.</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329.81 </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LED</a:t>
                      </a:r>
                      <a:r>
                        <a:rPr lang="en-US" sz="1400" b="0" i="0" u="none" strike="noStrike" baseline="0" dirty="0" smtClean="0">
                          <a:solidFill>
                            <a:schemeClr val="tx1"/>
                          </a:solidFill>
                          <a:effectLst/>
                          <a:latin typeface="+mn-lt"/>
                        </a:rPr>
                        <a:t> strip lights, connectors and mounting brackets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118.25 </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Breakout</a:t>
                      </a:r>
                      <a:r>
                        <a:rPr lang="en-US" sz="1400" b="0" i="0" u="none" strike="noStrike" baseline="0" dirty="0" smtClean="0">
                          <a:solidFill>
                            <a:schemeClr val="tx1"/>
                          </a:solidFill>
                          <a:effectLst/>
                          <a:latin typeface="+mn-lt"/>
                        </a:rPr>
                        <a:t> boards for prototyping with ICs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213.74 </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Voltage</a:t>
                      </a:r>
                      <a:r>
                        <a:rPr lang="en-US" sz="1400" b="0" i="0" u="none" strike="noStrike" baseline="0" dirty="0" smtClean="0">
                          <a:solidFill>
                            <a:schemeClr val="tx1"/>
                          </a:solidFill>
                          <a:effectLst/>
                          <a:latin typeface="+mn-lt"/>
                        </a:rPr>
                        <a:t> regulation components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52.82</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Pressure</a:t>
                      </a:r>
                      <a:r>
                        <a:rPr lang="en-US" sz="1400" b="0" i="0" u="none" strike="noStrike" baseline="0" dirty="0" smtClean="0">
                          <a:solidFill>
                            <a:schemeClr val="tx1"/>
                          </a:solidFill>
                          <a:effectLst/>
                          <a:latin typeface="+mn-lt"/>
                        </a:rPr>
                        <a:t> sensing: Accelerometers and FSRs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112.90 </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Bluetooth</a:t>
                      </a:r>
                      <a:r>
                        <a:rPr lang="en-US" sz="1400" b="0" i="0" u="none" strike="noStrike" baseline="0" dirty="0" smtClean="0">
                          <a:solidFill>
                            <a:schemeClr val="tx1"/>
                          </a:solidFill>
                          <a:effectLst/>
                          <a:latin typeface="+mn-lt"/>
                        </a:rPr>
                        <a:t> Modules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49.95</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baseline="0" dirty="0" smtClean="0">
                          <a:solidFill>
                            <a:schemeClr val="tx1"/>
                          </a:solidFill>
                          <a:effectLst/>
                          <a:latin typeface="+mn-lt"/>
                        </a:rPr>
                        <a:t>Electrical components: resistors, capacitors, etc.</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161.78</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0" i="0" u="none" strike="noStrike" dirty="0" smtClean="0">
                          <a:solidFill>
                            <a:schemeClr val="tx1"/>
                          </a:solidFill>
                          <a:effectLst/>
                          <a:latin typeface="+mn-lt"/>
                        </a:rPr>
                        <a:t>PCB</a:t>
                      </a:r>
                      <a:r>
                        <a:rPr lang="en-US" sz="1400" b="0" i="0" u="none" strike="noStrike" baseline="0" dirty="0" smtClean="0">
                          <a:solidFill>
                            <a:schemeClr val="tx1"/>
                          </a:solidFill>
                          <a:effectLst/>
                          <a:latin typeface="+mn-lt"/>
                        </a:rPr>
                        <a:t>s from Osh Park</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353.80</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u="none" strike="noStrike" dirty="0" smtClean="0">
                          <a:effectLst/>
                        </a:rPr>
                        <a:t>Miscellaneous</a:t>
                      </a:r>
                      <a:r>
                        <a:rPr lang="en-US" sz="1400" u="none" strike="noStrike" baseline="0" dirty="0" smtClean="0">
                          <a:effectLst/>
                        </a:rPr>
                        <a:t> Items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 $    </a:t>
                      </a:r>
                      <a:r>
                        <a:rPr lang="en-US" sz="1400" u="none" strike="noStrike" dirty="0" smtClean="0">
                          <a:effectLst/>
                        </a:rPr>
                        <a:t>276.68</a:t>
                      </a:r>
                      <a:endParaRPr lang="en-US" sz="1400" b="0" i="0" u="none" strike="noStrike" dirty="0">
                        <a:solidFill>
                          <a:srgbClr val="000000"/>
                        </a:solidFill>
                        <a:effectLst/>
                        <a:latin typeface="Calibri"/>
                      </a:endParaRPr>
                    </a:p>
                  </a:txBody>
                  <a:tcPr marL="9525" marR="9525" marT="9525" marB="0" anchor="b"/>
                </a:tc>
              </a:tr>
              <a:tr h="349711">
                <a:tc>
                  <a:txBody>
                    <a:bodyPr/>
                    <a:lstStyle/>
                    <a:p>
                      <a:pPr algn="l" fontAlgn="b"/>
                      <a:r>
                        <a:rPr lang="en-US" sz="1400" b="1" u="none" strike="noStrike" dirty="0">
                          <a:effectLst/>
                        </a:rPr>
                        <a:t>Total Spent:</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 $  </a:t>
                      </a:r>
                      <a:r>
                        <a:rPr lang="en-US" sz="1400" b="1" u="none" strike="noStrike" dirty="0" smtClean="0">
                          <a:effectLst/>
                        </a:rPr>
                        <a:t>2,226.17 </a:t>
                      </a:r>
                      <a:endParaRPr lang="en-US" sz="1400" b="1" i="0" u="none" strike="noStrike" dirty="0">
                        <a:solidFill>
                          <a:srgbClr val="000000"/>
                        </a:solidFill>
                        <a:effectLst/>
                        <a:latin typeface="Calibri"/>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1961"/>
              </p:ext>
            </p:extLst>
          </p:nvPr>
        </p:nvGraphicFramePr>
        <p:xfrm>
          <a:off x="6301035" y="1782666"/>
          <a:ext cx="4868213" cy="1670218"/>
        </p:xfrm>
        <a:graphic>
          <a:graphicData uri="http://schemas.openxmlformats.org/drawingml/2006/table">
            <a:tbl>
              <a:tblPr firstRow="1" bandRow="1">
                <a:tableStyleId>{D27102A9-8310-4765-A935-A1911B00CA55}</a:tableStyleId>
              </a:tblPr>
              <a:tblGrid>
                <a:gridCol w="3780812"/>
                <a:gridCol w="1087401"/>
              </a:tblGrid>
              <a:tr h="346717">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chemeClr val="tx1"/>
                          </a:solidFill>
                          <a:effectLst/>
                          <a:latin typeface="+mn-lt"/>
                        </a:rPr>
                        <a:t>Grand Totals</a:t>
                      </a:r>
                      <a:endParaRPr lang="en-US" sz="1400" b="1" i="0" u="none" strike="noStrike" dirty="0" smtClean="0">
                        <a:solidFill>
                          <a:srgbClr val="000000"/>
                        </a:solidFill>
                        <a:effectLst/>
                        <a:latin typeface="Calibri"/>
                      </a:endParaRPr>
                    </a:p>
                  </a:txBody>
                  <a:tcPr marL="9525" marR="9525" marT="9525" marB="0" anchor="b"/>
                </a:tc>
                <a:tc hMerge="1">
                  <a:txBody>
                    <a:bodyPr/>
                    <a:lstStyle/>
                    <a:p>
                      <a:pPr algn="ctr" fontAlgn="b"/>
                      <a:endParaRPr lang="en-US" sz="1400" b="1" i="0" u="none" strike="noStrike" dirty="0">
                        <a:solidFill>
                          <a:srgbClr val="000000"/>
                        </a:solidFill>
                        <a:effectLst/>
                        <a:latin typeface="Calibri"/>
                      </a:endParaRPr>
                    </a:p>
                  </a:txBody>
                  <a:tcPr marL="9525" marR="9525" marT="9525" marB="0" anchor="b"/>
                </a:tc>
              </a:tr>
              <a:tr h="346717">
                <a:tc>
                  <a:txBody>
                    <a:bodyPr/>
                    <a:lstStyle/>
                    <a:p>
                      <a:pPr algn="r" fontAlgn="b"/>
                      <a:r>
                        <a:rPr lang="en-US" sz="1400" u="none" strike="noStrike" dirty="0" smtClean="0">
                          <a:effectLst/>
                        </a:rPr>
                        <a:t>Leidos</a:t>
                      </a:r>
                      <a:r>
                        <a:rPr lang="en-US" sz="1400" u="none" strike="noStrike" baseline="0" dirty="0" smtClean="0">
                          <a:effectLst/>
                        </a:rPr>
                        <a:t> &amp; Duke </a:t>
                      </a:r>
                      <a:r>
                        <a:rPr lang="en-US" sz="1400" u="none" strike="noStrike" dirty="0" smtClean="0">
                          <a:effectLst/>
                        </a:rPr>
                        <a:t>Total </a:t>
                      </a:r>
                      <a:r>
                        <a:rPr lang="en-US" sz="1400" u="none" strike="noStrike" dirty="0">
                          <a:effectLst/>
                        </a:rPr>
                        <a:t>Granted Funding: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 $2,190.00 </a:t>
                      </a:r>
                      <a:endParaRPr lang="en-US" sz="1400" b="0" i="0" u="none" strike="noStrike" dirty="0">
                        <a:solidFill>
                          <a:srgbClr val="000000"/>
                        </a:solidFill>
                        <a:effectLst/>
                        <a:latin typeface="Calibri"/>
                      </a:endParaRPr>
                    </a:p>
                  </a:txBody>
                  <a:tcPr marL="9525" marR="9525" marT="9525" marB="0" anchor="b"/>
                </a:tc>
              </a:tr>
              <a:tr h="346717">
                <a:tc>
                  <a:txBody>
                    <a:bodyPr/>
                    <a:lstStyle/>
                    <a:p>
                      <a:pPr algn="r" fontAlgn="b"/>
                      <a:r>
                        <a:rPr lang="en-US" sz="1400" b="0" i="1" u="none" strike="noStrike" dirty="0" smtClean="0">
                          <a:effectLst/>
                        </a:rPr>
                        <a:t>Total</a:t>
                      </a:r>
                      <a:r>
                        <a:rPr lang="en-US" sz="1400" b="0" i="1" u="none" strike="noStrike" baseline="0" dirty="0" smtClean="0">
                          <a:effectLst/>
                        </a:rPr>
                        <a:t> expenses covered by group members</a:t>
                      </a:r>
                      <a:r>
                        <a:rPr lang="en-US" sz="1400" b="0" u="none" strike="noStrike" dirty="0" smtClean="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 </a:t>
                      </a:r>
                      <a:r>
                        <a:rPr lang="en-US" sz="1400" b="0" i="1" u="none" strike="noStrike" dirty="0" smtClean="0">
                          <a:effectLst/>
                        </a:rPr>
                        <a:t>$36.17</a:t>
                      </a:r>
                      <a:endParaRPr lang="en-US" sz="1400" b="1" i="0" u="none" strike="noStrike" dirty="0">
                        <a:solidFill>
                          <a:srgbClr val="000000"/>
                        </a:solidFill>
                        <a:effectLst/>
                        <a:latin typeface="Calibri"/>
                      </a:endParaRPr>
                    </a:p>
                  </a:txBody>
                  <a:tcPr marL="9525" marR="9525" marT="9525" marB="0" anchor="b"/>
                </a:tc>
              </a:tr>
              <a:tr h="630067">
                <a:tc>
                  <a:txBody>
                    <a:bodyPr/>
                    <a:lstStyle/>
                    <a:p>
                      <a:pPr algn="r" fontAlgn="b"/>
                      <a:r>
                        <a:rPr lang="en-US" sz="1400" b="1" u="none" strike="noStrike" dirty="0">
                          <a:effectLst/>
                        </a:rPr>
                        <a:t>Total </a:t>
                      </a:r>
                      <a:r>
                        <a:rPr lang="en-US" sz="1400" b="1" u="none" strike="noStrike" dirty="0" smtClean="0">
                          <a:effectLst/>
                        </a:rPr>
                        <a:t>Spent: </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 </a:t>
                      </a:r>
                      <a:r>
                        <a:rPr lang="en-US" sz="1400" b="1" u="none" strike="noStrike" dirty="0" smtClean="0">
                          <a:effectLst/>
                        </a:rPr>
                        <a:t>$2,226.17 </a:t>
                      </a:r>
                      <a:endParaRPr lang="en-US" sz="14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646272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58637431"/>
              </p:ext>
            </p:extLst>
          </p:nvPr>
        </p:nvGraphicFramePr>
        <p:xfrm>
          <a:off x="978568" y="1338945"/>
          <a:ext cx="9226789" cy="5288579"/>
        </p:xfrm>
        <a:graphic>
          <a:graphicData uri="http://schemas.openxmlformats.org/drawingml/2006/table">
            <a:tbl>
              <a:tblPr/>
              <a:tblGrid>
                <a:gridCol w="3567507"/>
                <a:gridCol w="1414821"/>
                <a:gridCol w="1574558"/>
                <a:gridCol w="2669903"/>
              </a:tblGrid>
              <a:tr h="252550">
                <a:tc>
                  <a:txBody>
                    <a:bodyPr/>
                    <a:lstStyle/>
                    <a:p>
                      <a:pPr algn="l" fontAlgn="ctr"/>
                      <a:r>
                        <a:rPr lang="en-US" sz="1600" b="1" i="0" u="none" strike="noStrike" dirty="0">
                          <a:solidFill>
                            <a:srgbClr val="363636"/>
                          </a:solidFill>
                          <a:effectLst/>
                          <a:latin typeface="Segoe UI" panose="020B0502040204020203" pitchFamily="34" charset="0"/>
                        </a:rPr>
                        <a:t>Task Name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3E8"/>
                    </a:solidFill>
                  </a:tcPr>
                </a:tc>
                <a:tc>
                  <a:txBody>
                    <a:bodyPr/>
                    <a:lstStyle/>
                    <a:p>
                      <a:pPr algn="l" fontAlgn="ctr"/>
                      <a:r>
                        <a:rPr lang="en-US" sz="1600" b="1" i="0" u="none" strike="noStrike">
                          <a:solidFill>
                            <a:srgbClr val="363636"/>
                          </a:solidFill>
                          <a:effectLst/>
                          <a:latin typeface="Segoe UI" panose="020B0502040204020203" pitchFamily="34" charset="0"/>
                        </a:rPr>
                        <a:t>Start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3E8"/>
                    </a:solidFill>
                  </a:tcPr>
                </a:tc>
                <a:tc>
                  <a:txBody>
                    <a:bodyPr/>
                    <a:lstStyle/>
                    <a:p>
                      <a:pPr algn="l" fontAlgn="ctr"/>
                      <a:r>
                        <a:rPr lang="en-US" sz="1600" b="1" i="0" u="none" strike="noStrike">
                          <a:solidFill>
                            <a:srgbClr val="363636"/>
                          </a:solidFill>
                          <a:effectLst/>
                          <a:latin typeface="Segoe UI" panose="020B0502040204020203" pitchFamily="34" charset="0"/>
                        </a:rPr>
                        <a:t>Finish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3E8"/>
                    </a:solidFill>
                  </a:tcPr>
                </a:tc>
                <a:tc>
                  <a:txBody>
                    <a:bodyPr/>
                    <a:lstStyle/>
                    <a:p>
                      <a:pPr algn="l" fontAlgn="ctr"/>
                      <a:r>
                        <a:rPr lang="en-US" sz="1600" b="1" i="0" u="none" strike="noStrike">
                          <a:solidFill>
                            <a:srgbClr val="363636"/>
                          </a:solidFill>
                          <a:effectLst/>
                          <a:latin typeface="Segoe UI" panose="020B0502040204020203" pitchFamily="34" charset="0"/>
                        </a:rPr>
                        <a:t>Resource Names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3E8"/>
                    </a:solidFill>
                  </a:tcPr>
                </a:tc>
              </a:tr>
              <a:tr h="248121">
                <a:tc>
                  <a:txBody>
                    <a:bodyPr/>
                    <a:lstStyle/>
                    <a:p>
                      <a:pPr algn="l" fontAlgn="ctr"/>
                      <a:r>
                        <a:rPr lang="en-US" sz="1600" b="0" i="0" u="none" strike="noStrike" dirty="0">
                          <a:solidFill>
                            <a:srgbClr val="000000"/>
                          </a:solidFill>
                          <a:effectLst/>
                          <a:latin typeface="Calibri" panose="020F0502020204030204" pitchFamily="34" charset="0"/>
                        </a:rPr>
                        <a:t>Research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Calibri" panose="020F0502020204030204" pitchFamily="34" charset="0"/>
                        </a:rPr>
                        <a:t>Mon 9/1/14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Calibri" panose="020F0502020204030204" pitchFamily="34" charset="0"/>
                        </a:rPr>
                        <a:t>Wed 11/19/14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err="1">
                          <a:solidFill>
                            <a:srgbClr val="000000"/>
                          </a:solidFill>
                          <a:effectLst/>
                          <a:latin typeface="Calibri" panose="020F0502020204030204" pitchFamily="34" charset="0"/>
                        </a:rPr>
                        <a:t>Phill,Amanda,Mariah,Ben</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8121">
                <a:tc>
                  <a:txBody>
                    <a:bodyPr/>
                    <a:lstStyle/>
                    <a:p>
                      <a:pPr algn="l" fontAlgn="ctr"/>
                      <a:r>
                        <a:rPr lang="en-US" sz="1600" b="1" i="0" u="none" strike="noStrike">
                          <a:solidFill>
                            <a:srgbClr val="000000"/>
                          </a:solidFill>
                          <a:effectLst/>
                          <a:latin typeface="Calibri" panose="020F0502020204030204" pitchFamily="34" charset="0"/>
                        </a:rPr>
                        <a:t>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a:solidFill>
                            <a:srgbClr val="000000"/>
                          </a:solidFill>
                          <a:effectLst/>
                          <a:latin typeface="Calibri" panose="020F0502020204030204" pitchFamily="34" charset="0"/>
                        </a:rPr>
                        <a:t>Thu 12/4/14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a:solidFill>
                            <a:srgbClr val="000000"/>
                          </a:solidFill>
                          <a:effectLst/>
                          <a:latin typeface="Calibri" panose="020F0502020204030204" pitchFamily="34" charset="0"/>
                        </a:rPr>
                        <a:t>Sat 2/28/15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8121">
                <a:tc>
                  <a:txBody>
                    <a:bodyPr/>
                    <a:lstStyle/>
                    <a:p>
                      <a:pPr algn="l" fontAlgn="ctr"/>
                      <a:r>
                        <a:rPr lang="en-US" sz="1600" b="0" i="0" u="none" strike="noStrike">
                          <a:solidFill>
                            <a:srgbClr val="000000"/>
                          </a:solidFill>
                          <a:effectLst/>
                          <a:latin typeface="Calibri" panose="020F0502020204030204" pitchFamily="34" charset="0"/>
                        </a:rPr>
                        <a:t>   Order Parts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Mon 1/5/15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Mon 1/5/15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Phill,Mariah,Amanda,Ben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dirty="0">
                          <a:solidFill>
                            <a:srgbClr val="000000"/>
                          </a:solidFill>
                          <a:effectLst/>
                          <a:latin typeface="Calibri" panose="020F0502020204030204" pitchFamily="34" charset="0"/>
                        </a:rPr>
                        <a:t>   Structure 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err="1">
                          <a:solidFill>
                            <a:srgbClr val="000000"/>
                          </a:solidFill>
                          <a:effectLst/>
                          <a:latin typeface="Calibri" panose="020F0502020204030204" pitchFamily="34" charset="0"/>
                        </a:rPr>
                        <a:t>Ben,Mariah,Amanda,Phill</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8121">
                <a:tc>
                  <a:txBody>
                    <a:bodyPr/>
                    <a:lstStyle/>
                    <a:p>
                      <a:pPr algn="l" fontAlgn="ctr"/>
                      <a:r>
                        <a:rPr lang="en-US" sz="1600" b="0" i="0" u="none" strike="noStrike">
                          <a:solidFill>
                            <a:srgbClr val="000000"/>
                          </a:solidFill>
                          <a:effectLst/>
                          <a:latin typeface="Calibri" panose="020F0502020204030204" pitchFamily="34" charset="0"/>
                        </a:rPr>
                        <a:t>   Lighting 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2/28/15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Application 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Fri 2/6/15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Phill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Bluetooth LE 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2/28/15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Phill,Amanda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dirty="0">
                          <a:solidFill>
                            <a:srgbClr val="000000"/>
                          </a:solidFill>
                          <a:effectLst/>
                          <a:latin typeface="Calibri" panose="020F0502020204030204" pitchFamily="34" charset="0"/>
                        </a:rPr>
                        <a:t>   Power Prototype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Calibri" panose="020F0502020204030204" pitchFamily="34" charset="0"/>
                        </a:rPr>
                        <a:t>Fri 1/16/15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a:solidFill>
                            <a:srgbClr val="000000"/>
                          </a:solidFill>
                          <a:effectLst/>
                          <a:latin typeface="Calibri" panose="020F0502020204030204" pitchFamily="34" charset="0"/>
                        </a:rPr>
                        <a:t>Sat 2/28/15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Mariah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8121">
                <a:tc>
                  <a:txBody>
                    <a:bodyPr/>
                    <a:lstStyle/>
                    <a:p>
                      <a:pPr algn="l" fontAlgn="ctr"/>
                      <a:r>
                        <a:rPr lang="en-US" sz="1600" b="0" i="0" u="none" strike="noStrike" dirty="0" smtClean="0">
                          <a:solidFill>
                            <a:srgbClr val="000000"/>
                          </a:solidFill>
                          <a:effectLst/>
                          <a:latin typeface="Calibri" panose="020F0502020204030204" pitchFamily="34" charset="0"/>
                        </a:rPr>
                        <a:t>   Initial PCB </a:t>
                      </a:r>
                      <a:r>
                        <a:rPr lang="en-US" sz="1600" b="0" i="0" u="none" strike="noStrike" dirty="0">
                          <a:solidFill>
                            <a:srgbClr val="000000"/>
                          </a:solidFill>
                          <a:effectLst/>
                          <a:latin typeface="Calibri" panose="020F0502020204030204" pitchFamily="34" charset="0"/>
                        </a:rPr>
                        <a:t>Design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Fri 1/23/15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Fri 2/27/15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rgbClr val="000000"/>
                          </a:solidFill>
                          <a:effectLst/>
                          <a:latin typeface="Calibri" panose="020F0502020204030204" pitchFamily="34" charset="0"/>
                        </a:rPr>
                        <a:t>Amanda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8121">
                <a:tc>
                  <a:txBody>
                    <a:bodyPr/>
                    <a:lstStyle/>
                    <a:p>
                      <a:pPr algn="l" fontAlgn="ctr"/>
                      <a:r>
                        <a:rPr lang="en-US" sz="1600" b="1" i="0" u="none" strike="noStrike">
                          <a:solidFill>
                            <a:srgbClr val="000000"/>
                          </a:solidFill>
                          <a:effectLst/>
                          <a:latin typeface="Calibri" panose="020F0502020204030204" pitchFamily="34" charset="0"/>
                        </a:rPr>
                        <a:t>Testing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a:solidFill>
                            <a:srgbClr val="000000"/>
                          </a:solidFill>
                          <a:effectLst/>
                          <a:latin typeface="Calibri" panose="020F0502020204030204" pitchFamily="34" charset="0"/>
                        </a:rPr>
                        <a:t>Sun 2/1/15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dirty="0">
                          <a:solidFill>
                            <a:srgbClr val="000000"/>
                          </a:solidFill>
                          <a:effectLst/>
                          <a:latin typeface="Calibri" panose="020F0502020204030204" pitchFamily="34" charset="0"/>
                        </a:rPr>
                        <a:t>Mon 3/9/15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8121">
                <a:tc>
                  <a:txBody>
                    <a:bodyPr/>
                    <a:lstStyle/>
                    <a:p>
                      <a:pPr algn="l" fontAlgn="ctr"/>
                      <a:r>
                        <a:rPr lang="en-US" sz="1600" b="0" i="0" u="none" strike="noStrike">
                          <a:solidFill>
                            <a:srgbClr val="000000"/>
                          </a:solidFill>
                          <a:effectLst/>
                          <a:latin typeface="Calibri" panose="020F0502020204030204" pitchFamily="34" charset="0"/>
                        </a:rPr>
                        <a:t>   Mount Parts to Breakout Boards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2/7/15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3/7/15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err="1">
                          <a:solidFill>
                            <a:srgbClr val="000000"/>
                          </a:solidFill>
                          <a:effectLst/>
                          <a:latin typeface="Calibri" panose="020F0502020204030204" pitchFamily="34" charset="0"/>
                        </a:rPr>
                        <a:t>Phill,Mariah,Amanda,Ben</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Order PCB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3/7/15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3/7/15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Amanda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Lighting 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Power 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Mariah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Application 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Phill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Wireless Communication 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Amanda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Multi-stone Test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Sat 3/28/15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Tue 3/31/15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Mariah,Phill,Amanda,Ben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121">
                <a:tc>
                  <a:txBody>
                    <a:bodyPr/>
                    <a:lstStyle/>
                    <a:p>
                      <a:pPr algn="l" fontAlgn="ctr"/>
                      <a:r>
                        <a:rPr lang="en-US" sz="1600" b="0" i="0" u="none" strike="noStrike">
                          <a:solidFill>
                            <a:srgbClr val="000000"/>
                          </a:solidFill>
                          <a:effectLst/>
                          <a:latin typeface="Calibri" panose="020F0502020204030204" pitchFamily="34" charset="0"/>
                        </a:rPr>
                        <a:t>   Mount Parts to PCB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3/29/15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Sun 3/29/15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Mariah,Phill,Amanda,Ben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8289">
                <a:tc>
                  <a:txBody>
                    <a:bodyPr/>
                    <a:lstStyle/>
                    <a:p>
                      <a:pPr algn="l" fontAlgn="ctr"/>
                      <a:r>
                        <a:rPr lang="en-US" sz="1600" b="1" i="0" u="none" strike="noStrike">
                          <a:solidFill>
                            <a:srgbClr val="000000"/>
                          </a:solidFill>
                          <a:effectLst/>
                          <a:latin typeface="Calibri" panose="020F0502020204030204" pitchFamily="34" charset="0"/>
                        </a:rPr>
                        <a:t>Build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a:solidFill>
                            <a:srgbClr val="000000"/>
                          </a:solidFill>
                          <a:effectLst/>
                          <a:latin typeface="Calibri" panose="020F0502020204030204" pitchFamily="34" charset="0"/>
                        </a:rPr>
                        <a:t>Mon 4/6/15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dirty="0">
                          <a:solidFill>
                            <a:srgbClr val="000000"/>
                          </a:solidFill>
                          <a:effectLst/>
                          <a:latin typeface="Calibri" panose="020F0502020204030204" pitchFamily="34" charset="0"/>
                        </a:rPr>
                        <a:t>Fri </a:t>
                      </a:r>
                      <a:r>
                        <a:rPr lang="en-US" sz="1600" b="1" i="0" u="none" strike="noStrike" dirty="0" smtClean="0">
                          <a:solidFill>
                            <a:srgbClr val="000000"/>
                          </a:solidFill>
                          <a:effectLst/>
                          <a:latin typeface="Calibri" panose="020F0502020204030204" pitchFamily="34" charset="0"/>
                        </a:rPr>
                        <a:t>4/8/15</a:t>
                      </a:r>
                      <a:endParaRPr lang="en-US" sz="16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600" b="1" i="0" u="none" strike="noStrike">
                          <a:solidFill>
                            <a:srgbClr val="000000"/>
                          </a:solidFill>
                          <a:effectLst/>
                          <a:latin typeface="Calibri" panose="020F0502020204030204" pitchFamily="34" charset="0"/>
                        </a:rPr>
                        <a:t>Mariah,Phill,Amanda,Ben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8121">
                <a:tc>
                  <a:txBody>
                    <a:bodyPr/>
                    <a:lstStyle/>
                    <a:p>
                      <a:pPr algn="l" fontAlgn="ctr"/>
                      <a:r>
                        <a:rPr lang="en-US" sz="1600" b="0" i="0" u="none" strike="noStrike" dirty="0">
                          <a:solidFill>
                            <a:srgbClr val="000000"/>
                          </a:solidFill>
                          <a:effectLst/>
                          <a:latin typeface="Calibri" panose="020F0502020204030204" pitchFamily="34" charset="0"/>
                        </a:rPr>
                        <a:t>   Test </a:t>
                      </a:r>
                      <a:r>
                        <a:rPr lang="en-US" sz="1600" b="0" i="0" u="none" strike="noStrike" dirty="0" smtClean="0">
                          <a:solidFill>
                            <a:srgbClr val="000000"/>
                          </a:solidFill>
                          <a:effectLst/>
                          <a:latin typeface="Calibri" panose="020F0502020204030204" pitchFamily="34" charset="0"/>
                        </a:rPr>
                        <a:t>System</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600" b="0" i="0" u="none" strike="noStrike" dirty="0">
                          <a:solidFill>
                            <a:srgbClr val="000000"/>
                          </a:solidFill>
                          <a:effectLst/>
                          <a:latin typeface="Calibri" panose="020F0502020204030204" pitchFamily="34" charset="0"/>
                        </a:rPr>
                        <a:t>Mon </a:t>
                      </a:r>
                      <a:r>
                        <a:rPr lang="en-US" sz="1600" b="0" i="0" u="none" strike="noStrike" dirty="0" smtClean="0">
                          <a:solidFill>
                            <a:srgbClr val="000000"/>
                          </a:solidFill>
                          <a:effectLst/>
                          <a:latin typeface="Calibri" panose="020F0502020204030204" pitchFamily="34" charset="0"/>
                        </a:rPr>
                        <a:t>4/8/15</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600" b="1" i="1" u="sng" strike="noStrike" dirty="0">
                          <a:solidFill>
                            <a:srgbClr val="000000"/>
                          </a:solidFill>
                          <a:effectLst>
                            <a:outerShdw blurRad="38100" dist="38100" dir="2700000" algn="tl">
                              <a:srgbClr val="000000">
                                <a:alpha val="43137"/>
                              </a:srgbClr>
                            </a:outerShdw>
                          </a:effectLst>
                          <a:latin typeface="Calibri" panose="020F0502020204030204" pitchFamily="34" charset="0"/>
                        </a:rPr>
                        <a:t>Wed 4/15/15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600" b="0" i="0" u="none" strike="noStrike" dirty="0" err="1">
                          <a:solidFill>
                            <a:srgbClr val="000000"/>
                          </a:solidFill>
                          <a:effectLst/>
                          <a:latin typeface="Calibri" panose="020F0502020204030204" pitchFamily="34" charset="0"/>
                        </a:rPr>
                        <a:t>Mariah,Phill,Amanda,Ben</a:t>
                      </a:r>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855009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2830285"/>
            <a:ext cx="10972800" cy="9906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59238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8488"/>
            <a:ext cx="10972800" cy="990600"/>
          </a:xfrm>
        </p:spPr>
        <p:txBody>
          <a:bodyPr/>
          <a:lstStyle/>
          <a:p>
            <a:r>
              <a:rPr lang="en-US" dirty="0" smtClean="0"/>
              <a:t> Overall </a:t>
            </a:r>
            <a:r>
              <a:rPr lang="en-US" dirty="0" smtClean="0"/>
              <a:t>System Block Diagram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693651"/>
            <a:ext cx="8534400" cy="4765040"/>
          </a:xfrm>
          <a:prstGeom prst="rect">
            <a:avLst/>
          </a:prstGeom>
        </p:spPr>
      </p:pic>
    </p:spTree>
    <p:extLst>
      <p:ext uri="{BB962C8B-B14F-4D97-AF65-F5344CB8AC3E}">
        <p14:creationId xmlns:p14="http://schemas.microsoft.com/office/powerpoint/2010/main" val="2168815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Structure – Top View</a:t>
            </a:r>
            <a:endParaRPr lang="en-US" dirty="0"/>
          </a:p>
        </p:txBody>
      </p:sp>
      <p:sp>
        <p:nvSpPr>
          <p:cNvPr id="10" name="Content Placeholder 9"/>
          <p:cNvSpPr>
            <a:spLocks noGrp="1"/>
          </p:cNvSpPr>
          <p:nvPr>
            <p:ph idx="1"/>
          </p:nvPr>
        </p:nvSpPr>
        <p:spPr>
          <a:xfrm>
            <a:off x="609600" y="1600200"/>
            <a:ext cx="3241183" cy="4876800"/>
          </a:xfrm>
        </p:spPr>
        <p:txBody>
          <a:bodyPr/>
          <a:lstStyle/>
          <a:p>
            <a:r>
              <a:rPr lang="en-US" dirty="0" smtClean="0"/>
              <a:t>Hexagon Shaped</a:t>
            </a:r>
          </a:p>
          <a:p>
            <a:r>
              <a:rPr lang="en-US" dirty="0" smtClean="0"/>
              <a:t>Plexiglas top</a:t>
            </a:r>
          </a:p>
          <a:p>
            <a:r>
              <a:rPr lang="en-US" dirty="0" smtClean="0"/>
              <a:t>Pine wood sides</a:t>
            </a:r>
          </a:p>
          <a:p>
            <a:r>
              <a:rPr lang="en-US" dirty="0" smtClean="0"/>
              <a:t>Thompson’s water sealant</a:t>
            </a:r>
          </a:p>
          <a:p>
            <a:r>
              <a:rPr lang="en-US" dirty="0" smtClean="0"/>
              <a:t>Counter synced screws for bonding sides and bottom</a:t>
            </a:r>
          </a:p>
          <a:p>
            <a:r>
              <a:rPr lang="en-US" dirty="0" smtClean="0"/>
              <a:t>Outdoor rated screws</a:t>
            </a:r>
          </a:p>
          <a:p>
            <a:endParaRPr lang="en-US" dirty="0" smtClean="0"/>
          </a:p>
          <a:p>
            <a:endParaRPr lang="en-US" dirty="0" smtClean="0"/>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543" y="1422930"/>
            <a:ext cx="6942857" cy="5231340"/>
          </a:xfrm>
          <a:prstGeom prst="rect">
            <a:avLst/>
          </a:prstGeom>
        </p:spPr>
      </p:pic>
    </p:spTree>
    <p:extLst>
      <p:ext uri="{BB962C8B-B14F-4D97-AF65-F5344CB8AC3E}">
        <p14:creationId xmlns:p14="http://schemas.microsoft.com/office/powerpoint/2010/main" val="89628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Side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97676"/>
            <a:ext cx="10972800" cy="4054551"/>
          </a:xfrm>
        </p:spPr>
      </p:pic>
    </p:spTree>
    <p:extLst>
      <p:ext uri="{BB962C8B-B14F-4D97-AF65-F5344CB8AC3E}">
        <p14:creationId xmlns:p14="http://schemas.microsoft.com/office/powerpoint/2010/main" val="3840881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Inside Top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357" y="1723722"/>
            <a:ext cx="5973336" cy="4782958"/>
          </a:xfrm>
        </p:spPr>
      </p:pic>
    </p:spTree>
    <p:extLst>
      <p:ext uri="{BB962C8B-B14F-4D97-AF65-F5344CB8AC3E}">
        <p14:creationId xmlns:p14="http://schemas.microsoft.com/office/powerpoint/2010/main" val="247114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668486"/>
            <a:ext cx="2656114" cy="2656114"/>
          </a:xfrm>
          <a:prstGeom prst="rect">
            <a:avLst/>
          </a:prstGeom>
        </p:spPr>
      </p:pic>
      <p:sp>
        <p:nvSpPr>
          <p:cNvPr id="2" name="Title 1"/>
          <p:cNvSpPr>
            <a:spLocks noGrp="1"/>
          </p:cNvSpPr>
          <p:nvPr>
            <p:ph type="title"/>
          </p:nvPr>
        </p:nvSpPr>
        <p:spPr/>
        <p:txBody>
          <a:bodyPr/>
          <a:lstStyle/>
          <a:p>
            <a:r>
              <a:rPr lang="en-US" dirty="0" smtClean="0"/>
              <a:t>MCU</a:t>
            </a:r>
            <a:endParaRPr lang="en-US" dirty="0"/>
          </a:p>
        </p:txBody>
      </p:sp>
      <p:sp>
        <p:nvSpPr>
          <p:cNvPr id="3" name="Content Placeholder 2"/>
          <p:cNvSpPr>
            <a:spLocks noGrp="1"/>
          </p:cNvSpPr>
          <p:nvPr>
            <p:ph idx="1"/>
          </p:nvPr>
        </p:nvSpPr>
        <p:spPr>
          <a:xfrm>
            <a:off x="609600" y="1600200"/>
            <a:ext cx="5018468" cy="4876800"/>
          </a:xfrm>
        </p:spPr>
        <p:txBody>
          <a:bodyPr/>
          <a:lstStyle/>
          <a:p>
            <a:r>
              <a:rPr lang="en-US" smtClean="0"/>
              <a:t>MSP 430G2553 </a:t>
            </a:r>
            <a:r>
              <a:rPr lang="en-US" dirty="0" smtClean="0"/>
              <a:t>– 16 bit Ultra Low Power Microcontroller</a:t>
            </a:r>
          </a:p>
          <a:p>
            <a:r>
              <a:rPr lang="en-US" dirty="0" smtClean="0"/>
              <a:t>Low power consumption perfect for solar energy</a:t>
            </a:r>
            <a:endParaRPr lang="en-US" dirty="0"/>
          </a:p>
          <a:p>
            <a:r>
              <a:rPr lang="en-US" dirty="0" smtClean="0"/>
              <a:t>Internal configurable clock speeds</a:t>
            </a:r>
          </a:p>
          <a:p>
            <a:pPr marL="0" indent="0">
              <a:buNone/>
            </a:pPr>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435289123"/>
              </p:ext>
            </p:extLst>
          </p:nvPr>
        </p:nvGraphicFramePr>
        <p:xfrm>
          <a:off x="6097588" y="660398"/>
          <a:ext cx="5790200" cy="5293035"/>
        </p:xfrm>
        <a:graphic>
          <a:graphicData uri="http://schemas.openxmlformats.org/drawingml/2006/table">
            <a:tbl>
              <a:tblPr firstRow="1" bandRow="1">
                <a:tableStyleId>{D27102A9-8310-4765-A935-A1911B00CA55}</a:tableStyleId>
              </a:tblPr>
              <a:tblGrid>
                <a:gridCol w="2895100"/>
                <a:gridCol w="2895100"/>
              </a:tblGrid>
              <a:tr h="448099">
                <a:tc>
                  <a:txBody>
                    <a:bodyPr/>
                    <a:lstStyle/>
                    <a:p>
                      <a:r>
                        <a:rPr lang="en-US" sz="2000" dirty="0" smtClean="0"/>
                        <a:t>Features</a:t>
                      </a:r>
                      <a:endParaRPr lang="en-US" sz="2000" dirty="0"/>
                    </a:p>
                  </a:txBody>
                  <a:tcPr/>
                </a:tc>
                <a:tc>
                  <a:txBody>
                    <a:bodyPr/>
                    <a:lstStyle/>
                    <a:p>
                      <a:r>
                        <a:rPr lang="en-US" sz="2000" dirty="0" smtClean="0"/>
                        <a:t>Specifications</a:t>
                      </a:r>
                      <a:endParaRPr lang="en-US" sz="2000" dirty="0"/>
                    </a:p>
                  </a:txBody>
                  <a:tcPr/>
                </a:tc>
              </a:tr>
              <a:tr h="598638">
                <a:tc>
                  <a:txBody>
                    <a:bodyPr/>
                    <a:lstStyle/>
                    <a:p>
                      <a:r>
                        <a:rPr lang="en-US" sz="1800" dirty="0" smtClean="0"/>
                        <a:t>Flash (kB)</a:t>
                      </a:r>
                      <a:endParaRPr lang="en-US" sz="1800" dirty="0"/>
                    </a:p>
                  </a:txBody>
                  <a:tcPr/>
                </a:tc>
                <a:tc>
                  <a:txBody>
                    <a:bodyPr/>
                    <a:lstStyle/>
                    <a:p>
                      <a:r>
                        <a:rPr lang="en-US" sz="1800" dirty="0" smtClean="0"/>
                        <a:t>16</a:t>
                      </a:r>
                      <a:endParaRPr lang="en-US" sz="1800" dirty="0"/>
                    </a:p>
                  </a:txBody>
                  <a:tcPr/>
                </a:tc>
              </a:tr>
              <a:tr h="598638">
                <a:tc>
                  <a:txBody>
                    <a:bodyPr/>
                    <a:lstStyle/>
                    <a:p>
                      <a:r>
                        <a:rPr lang="en-US" sz="1800" dirty="0" smtClean="0"/>
                        <a:t>Frequency (MHz)</a:t>
                      </a:r>
                      <a:endParaRPr lang="en-US" sz="1800" dirty="0"/>
                    </a:p>
                  </a:txBody>
                  <a:tcPr/>
                </a:tc>
                <a:tc>
                  <a:txBody>
                    <a:bodyPr/>
                    <a:lstStyle/>
                    <a:p>
                      <a:r>
                        <a:rPr lang="en-US" sz="1800" dirty="0" smtClean="0"/>
                        <a:t>16</a:t>
                      </a:r>
                      <a:r>
                        <a:rPr lang="en-US" sz="1800" baseline="0" dirty="0" smtClean="0"/>
                        <a:t> (internal)</a:t>
                      </a:r>
                      <a:endParaRPr lang="en-US" sz="1800" dirty="0"/>
                    </a:p>
                  </a:txBody>
                  <a:tcPr/>
                </a:tc>
              </a:tr>
              <a:tr h="598638">
                <a:tc>
                  <a:txBody>
                    <a:bodyPr/>
                    <a:lstStyle/>
                    <a:p>
                      <a:r>
                        <a:rPr lang="en-US" sz="1800" dirty="0" smtClean="0"/>
                        <a:t>Analog</a:t>
                      </a:r>
                      <a:r>
                        <a:rPr lang="en-US" sz="1800" baseline="0" dirty="0" smtClean="0"/>
                        <a:t> to Digital Converter</a:t>
                      </a:r>
                      <a:endParaRPr lang="en-US" sz="1800" dirty="0"/>
                    </a:p>
                  </a:txBody>
                  <a:tcPr/>
                </a:tc>
                <a:tc>
                  <a:txBody>
                    <a:bodyPr/>
                    <a:lstStyle/>
                    <a:p>
                      <a:r>
                        <a:rPr lang="en-US" sz="1800" dirty="0" smtClean="0"/>
                        <a:t>ADC10 8CH</a:t>
                      </a:r>
                      <a:endParaRPr lang="en-US" sz="1800" dirty="0"/>
                    </a:p>
                  </a:txBody>
                  <a:tcPr/>
                </a:tc>
              </a:tr>
              <a:tr h="598638">
                <a:tc>
                  <a:txBody>
                    <a:bodyPr/>
                    <a:lstStyle/>
                    <a:p>
                      <a:r>
                        <a:rPr lang="en-US" sz="1800" dirty="0" smtClean="0"/>
                        <a:t>SPI</a:t>
                      </a:r>
                      <a:endParaRPr lang="en-US" sz="1800" dirty="0"/>
                    </a:p>
                  </a:txBody>
                  <a:tcPr/>
                </a:tc>
                <a:tc>
                  <a:txBody>
                    <a:bodyPr/>
                    <a:lstStyle/>
                    <a:p>
                      <a:r>
                        <a:rPr lang="en-US" sz="1800" dirty="0" smtClean="0"/>
                        <a:t>1</a:t>
                      </a:r>
                      <a:endParaRPr lang="en-US" sz="1800" dirty="0"/>
                    </a:p>
                  </a:txBody>
                  <a:tcPr/>
                </a:tc>
              </a:tr>
              <a:tr h="598638">
                <a:tc>
                  <a:txBody>
                    <a:bodyPr/>
                    <a:lstStyle/>
                    <a:p>
                      <a:r>
                        <a:rPr lang="en-US" sz="1800" dirty="0" smtClean="0"/>
                        <a:t>UART</a:t>
                      </a:r>
                      <a:endParaRPr lang="en-US" sz="1800" dirty="0"/>
                    </a:p>
                  </a:txBody>
                  <a:tcPr/>
                </a:tc>
                <a:tc>
                  <a:txBody>
                    <a:bodyPr/>
                    <a:lstStyle/>
                    <a:p>
                      <a:r>
                        <a:rPr lang="en-US" sz="1800" dirty="0" smtClean="0"/>
                        <a:t>1</a:t>
                      </a:r>
                    </a:p>
                  </a:txBody>
                  <a:tcPr/>
                </a:tc>
              </a:tr>
              <a:tr h="613028">
                <a:tc>
                  <a:txBody>
                    <a:bodyPr/>
                    <a:lstStyle/>
                    <a:p>
                      <a:r>
                        <a:rPr lang="en-US" sz="1800" dirty="0" smtClean="0"/>
                        <a:t>Min VCC (V)</a:t>
                      </a:r>
                      <a:endParaRPr lang="en-US" sz="1800" dirty="0"/>
                    </a:p>
                  </a:txBody>
                  <a:tcPr/>
                </a:tc>
                <a:tc>
                  <a:txBody>
                    <a:bodyPr/>
                    <a:lstStyle/>
                    <a:p>
                      <a:r>
                        <a:rPr lang="en-US" sz="1800" dirty="0" smtClean="0"/>
                        <a:t>1.8</a:t>
                      </a:r>
                    </a:p>
                  </a:txBody>
                  <a:tcPr/>
                </a:tc>
              </a:tr>
              <a:tr h="598638">
                <a:tc>
                  <a:txBody>
                    <a:bodyPr/>
                    <a:lstStyle/>
                    <a:p>
                      <a:r>
                        <a:rPr lang="en-US" sz="1800" dirty="0" smtClean="0"/>
                        <a:t>Max VCC (V)</a:t>
                      </a:r>
                      <a:endParaRPr lang="en-US" sz="1800" dirty="0"/>
                    </a:p>
                  </a:txBody>
                  <a:tcPr/>
                </a:tc>
                <a:tc>
                  <a:txBody>
                    <a:bodyPr/>
                    <a:lstStyle/>
                    <a:p>
                      <a:r>
                        <a:rPr lang="en-US" sz="1800" dirty="0" smtClean="0"/>
                        <a:t>3.6</a:t>
                      </a:r>
                    </a:p>
                  </a:txBody>
                  <a:tcPr/>
                </a:tc>
              </a:tr>
              <a:tr h="598638">
                <a:tc>
                  <a:txBody>
                    <a:bodyPr/>
                    <a:lstStyle/>
                    <a:p>
                      <a:r>
                        <a:rPr lang="en-US" sz="1800" dirty="0" smtClean="0"/>
                        <a:t>RAM (B)</a:t>
                      </a:r>
                      <a:endParaRPr lang="en-US" sz="1800" dirty="0"/>
                    </a:p>
                  </a:txBody>
                  <a:tcPr/>
                </a:tc>
                <a:tc>
                  <a:txBody>
                    <a:bodyPr/>
                    <a:lstStyle/>
                    <a:p>
                      <a:r>
                        <a:rPr lang="en-US" sz="1800" dirty="0" smtClean="0"/>
                        <a:t>512</a:t>
                      </a:r>
                    </a:p>
                  </a:txBody>
                  <a:tcPr/>
                </a:tc>
              </a:tr>
            </a:tbl>
          </a:graphicData>
        </a:graphic>
      </p:graphicFrame>
      <p:cxnSp>
        <p:nvCxnSpPr>
          <p:cNvPr id="5" name="Straight Arrow Connector 4"/>
          <p:cNvCxnSpPr/>
          <p:nvPr/>
        </p:nvCxnSpPr>
        <p:spPr>
          <a:xfrm flipH="1">
            <a:off x="2398162" y="5249804"/>
            <a:ext cx="2013138" cy="8490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33815" y="5333615"/>
            <a:ext cx="427642" cy="6317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0102003">
            <a:off x="3246973" y="5675857"/>
            <a:ext cx="753273" cy="276999"/>
          </a:xfrm>
          <a:prstGeom prst="rect">
            <a:avLst/>
          </a:prstGeom>
          <a:noFill/>
        </p:spPr>
        <p:txBody>
          <a:bodyPr wrap="square" rtlCol="0">
            <a:spAutoFit/>
          </a:bodyPr>
          <a:lstStyle/>
          <a:p>
            <a:r>
              <a:rPr lang="en-US" sz="1200" dirty="0" smtClean="0"/>
              <a:t>25.4mm</a:t>
            </a:r>
            <a:endParaRPr lang="en-US" sz="1200" dirty="0"/>
          </a:p>
        </p:txBody>
      </p:sp>
      <p:sp>
        <p:nvSpPr>
          <p:cNvPr id="13" name="TextBox 12"/>
          <p:cNvSpPr txBox="1"/>
          <p:nvPr/>
        </p:nvSpPr>
        <p:spPr>
          <a:xfrm rot="3482969">
            <a:off x="1021274" y="5680921"/>
            <a:ext cx="779799" cy="276999"/>
          </a:xfrm>
          <a:prstGeom prst="rect">
            <a:avLst/>
          </a:prstGeom>
          <a:noFill/>
        </p:spPr>
        <p:txBody>
          <a:bodyPr wrap="square" rtlCol="0">
            <a:spAutoFit/>
          </a:bodyPr>
          <a:lstStyle/>
          <a:p>
            <a:r>
              <a:rPr lang="en-US" sz="1200" dirty="0" smtClean="0"/>
              <a:t>6.35mm</a:t>
            </a:r>
            <a:endParaRPr lang="en-US" sz="1200" dirty="0"/>
          </a:p>
        </p:txBody>
      </p:sp>
    </p:spTree>
    <p:extLst>
      <p:ext uri="{BB962C8B-B14F-4D97-AF65-F5344CB8AC3E}">
        <p14:creationId xmlns:p14="http://schemas.microsoft.com/office/powerpoint/2010/main" val="2976406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Chose this MCU so a dip socket could be used for simple programming</a:t>
            </a:r>
          </a:p>
          <a:p>
            <a:r>
              <a:rPr lang="en-US" dirty="0" smtClean="0"/>
              <a:t>Low power </a:t>
            </a:r>
          </a:p>
          <a:p>
            <a:r>
              <a:rPr lang="en-US" dirty="0" smtClean="0"/>
              <a:t>Familiar with programming environment</a:t>
            </a:r>
          </a:p>
          <a:p>
            <a:r>
              <a:rPr lang="en-US" dirty="0" smtClean="0"/>
              <a:t>Dev-board available for free</a:t>
            </a:r>
          </a:p>
          <a:p>
            <a:r>
              <a:rPr lang="en-US" dirty="0" smtClean="0"/>
              <a:t>Open source schematics for reference on Texas Instruments website</a:t>
            </a:r>
          </a:p>
          <a:p>
            <a:r>
              <a:rPr lang="en-US" dirty="0" smtClean="0"/>
              <a:t>MSP430 libraries for </a:t>
            </a:r>
            <a:r>
              <a:rPr lang="en-US" dirty="0" err="1" smtClean="0"/>
              <a:t>EagleCAD</a:t>
            </a:r>
            <a:r>
              <a:rPr lang="en-US" dirty="0" smtClean="0"/>
              <a:t> open source</a:t>
            </a:r>
          </a:p>
          <a:p>
            <a:endParaRPr lang="en-US" dirty="0" smtClean="0"/>
          </a:p>
          <a:p>
            <a:pPr marL="0" indent="0">
              <a:buNone/>
            </a:pPr>
            <a:endParaRPr lang="en-US"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80863" b="32338"/>
          <a:stretch/>
        </p:blipFill>
        <p:spPr>
          <a:xfrm>
            <a:off x="7046686" y="444836"/>
            <a:ext cx="3773714" cy="6503110"/>
          </a:xfrm>
        </p:spPr>
      </p:pic>
    </p:spTree>
    <p:extLst>
      <p:ext uri="{BB962C8B-B14F-4D97-AF65-F5344CB8AC3E}">
        <p14:creationId xmlns:p14="http://schemas.microsoft.com/office/powerpoint/2010/main" val="2382894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3590</TotalTime>
  <Words>1640</Words>
  <Application>Microsoft Office PowerPoint</Application>
  <PresentationFormat>Widescreen</PresentationFormat>
  <Paragraphs>379</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Segoe UI</vt:lpstr>
      <vt:lpstr>Clarity</vt:lpstr>
      <vt:lpstr>P.R.E.S.S.  Pressure Reactive Electronic Solar Stones</vt:lpstr>
      <vt:lpstr>Goals &amp; Objectives</vt:lpstr>
      <vt:lpstr>Specifications</vt:lpstr>
      <vt:lpstr> Overall System Block Diagram</vt:lpstr>
      <vt:lpstr>Structure – Top View</vt:lpstr>
      <vt:lpstr>Structure - Side View</vt:lpstr>
      <vt:lpstr>Structure - Inside Top View</vt:lpstr>
      <vt:lpstr>MCU</vt:lpstr>
      <vt:lpstr>MCU</vt:lpstr>
      <vt:lpstr>MCU Flow Chart</vt:lpstr>
      <vt:lpstr>Random Color Generator</vt:lpstr>
      <vt:lpstr>LEDs – WS2812B</vt:lpstr>
      <vt:lpstr>WS2812B Specifications </vt:lpstr>
      <vt:lpstr>WS2812B Specifications</vt:lpstr>
      <vt:lpstr>MCU Output for LEDs</vt:lpstr>
      <vt:lpstr>LEDs Inside Stone</vt:lpstr>
      <vt:lpstr>Solar Power System</vt:lpstr>
      <vt:lpstr>Solar Panel – Monocrystalline PV Panel</vt:lpstr>
      <vt:lpstr>MPPT - Maximum Power Point Tracking</vt:lpstr>
      <vt:lpstr>MPPT Charge Controller – LT3652</vt:lpstr>
      <vt:lpstr>Charge Controller Schematic </vt:lpstr>
      <vt:lpstr>Battery – Polymer Lithium Ion Battery </vt:lpstr>
      <vt:lpstr>DC – DC Converters </vt:lpstr>
      <vt:lpstr>Bluetooth Vs. Wi-Fi</vt:lpstr>
      <vt:lpstr>Bluetooth Module</vt:lpstr>
      <vt:lpstr>Force Sensitive Resistor</vt:lpstr>
      <vt:lpstr>Application</vt:lpstr>
      <vt:lpstr>Application Flow Chart</vt:lpstr>
      <vt:lpstr>Application Communication </vt:lpstr>
      <vt:lpstr>Main Board Schematic</vt:lpstr>
      <vt:lpstr>PCB Integration</vt:lpstr>
      <vt:lpstr>Budget</vt:lpstr>
      <vt:lpstr>Schedule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Pressure Reactive Solar Stones</dc:title>
  <dc:creator>Benjamin</dc:creator>
  <cp:lastModifiedBy>Benjamin Gafoor</cp:lastModifiedBy>
  <cp:revision>161</cp:revision>
  <dcterms:created xsi:type="dcterms:W3CDTF">2015-01-23T16:12:22Z</dcterms:created>
  <dcterms:modified xsi:type="dcterms:W3CDTF">2015-04-23T00:24:27Z</dcterms:modified>
</cp:coreProperties>
</file>